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2"/>
  </p:sldMasterIdLst>
  <p:notesMasterIdLst>
    <p:notesMasterId r:id="rId34"/>
  </p:notesMasterIdLst>
  <p:handoutMasterIdLst>
    <p:handoutMasterId r:id="rId35"/>
  </p:handoutMasterIdLst>
  <p:sldIdLst>
    <p:sldId id="753" r:id="rId3"/>
    <p:sldId id="836" r:id="rId4"/>
    <p:sldId id="838" r:id="rId5"/>
    <p:sldId id="807" r:id="rId6"/>
    <p:sldId id="835" r:id="rId7"/>
    <p:sldId id="837" r:id="rId8"/>
    <p:sldId id="811" r:id="rId9"/>
    <p:sldId id="842" r:id="rId10"/>
    <p:sldId id="813" r:id="rId11"/>
    <p:sldId id="816" r:id="rId12"/>
    <p:sldId id="817" r:id="rId13"/>
    <p:sldId id="820" r:id="rId14"/>
    <p:sldId id="818" r:id="rId15"/>
    <p:sldId id="853" r:id="rId16"/>
    <p:sldId id="843" r:id="rId17"/>
    <p:sldId id="819" r:id="rId18"/>
    <p:sldId id="829" r:id="rId19"/>
    <p:sldId id="839" r:id="rId20"/>
    <p:sldId id="860" r:id="rId21"/>
    <p:sldId id="849" r:id="rId22"/>
    <p:sldId id="855" r:id="rId23"/>
    <p:sldId id="854" r:id="rId24"/>
    <p:sldId id="859" r:id="rId25"/>
    <p:sldId id="848" r:id="rId26"/>
    <p:sldId id="850" r:id="rId27"/>
    <p:sldId id="840" r:id="rId28"/>
    <p:sldId id="831" r:id="rId29"/>
    <p:sldId id="827" r:id="rId30"/>
    <p:sldId id="856" r:id="rId31"/>
    <p:sldId id="857" r:id="rId32"/>
    <p:sldId id="845"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Consolas" panose="020B0609020204030204" pitchFamily="49" charset="0"/>
      <p:regular r:id="rId41"/>
      <p:bold r:id="rId42"/>
      <p:italic r:id="rId43"/>
      <p:boldItalic r:id="rId44"/>
    </p:embeddedFont>
    <p:embeddedFont>
      <p:font typeface="Font Awesome 5 Pro Light" panose="02010600030101010101" charset="0"/>
      <p:regular r:id="rId45"/>
    </p:embeddedFont>
    <p:embeddedFont>
      <p:font typeface="Gill Sans" panose="020B0502020104020203" pitchFamily="34" charset="-79"/>
      <p:regular r:id="rId46"/>
      <p:bold r:id="rId47"/>
      <p:italic r:id="rId48"/>
      <p:boldItalic r:id="rId49"/>
    </p:embeddedFont>
    <p:embeddedFont>
      <p:font typeface="Gill Sans Light" panose="020B0302020104020203" pitchFamily="34" charset="-79"/>
      <p:regular r:id="rId50"/>
    </p:embeddedFont>
    <p:embeddedFont>
      <p:font typeface="Helvetica" panose="020B0604020202020204"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4BE9CC-1DC8-4624-A777-8C6C961D9384}">
          <p14:sldIdLst>
            <p14:sldId id="753"/>
            <p14:sldId id="836"/>
            <p14:sldId id="838"/>
            <p14:sldId id="807"/>
            <p14:sldId id="835"/>
            <p14:sldId id="837"/>
            <p14:sldId id="811"/>
            <p14:sldId id="842"/>
            <p14:sldId id="813"/>
            <p14:sldId id="816"/>
            <p14:sldId id="817"/>
            <p14:sldId id="820"/>
            <p14:sldId id="818"/>
            <p14:sldId id="853"/>
            <p14:sldId id="843"/>
            <p14:sldId id="819"/>
            <p14:sldId id="829"/>
            <p14:sldId id="839"/>
            <p14:sldId id="860"/>
            <p14:sldId id="849"/>
            <p14:sldId id="855"/>
            <p14:sldId id="854"/>
            <p14:sldId id="859"/>
            <p14:sldId id="848"/>
            <p14:sldId id="850"/>
            <p14:sldId id="840"/>
            <p14:sldId id="831"/>
            <p14:sldId id="827"/>
            <p14:sldId id="856"/>
            <p14:sldId id="857"/>
            <p14:sldId id="8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8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00"/>
    <a:srgbClr val="F58025"/>
    <a:srgbClr val="FFA614"/>
    <a:srgbClr val="F79646"/>
    <a:srgbClr val="034DAD"/>
    <a:srgbClr val="006A9C"/>
    <a:srgbClr val="FF6E14"/>
    <a:srgbClr val="008ED1"/>
    <a:srgbClr val="D9001F"/>
    <a:srgbClr val="092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5" autoAdjust="0"/>
    <p:restoredTop sz="79659" autoAdjust="0"/>
  </p:normalViewPr>
  <p:slideViewPr>
    <p:cSldViewPr snapToGrid="0">
      <p:cViewPr varScale="1">
        <p:scale>
          <a:sx n="94" d="100"/>
          <a:sy n="94" d="100"/>
        </p:scale>
        <p:origin x="438" y="48"/>
      </p:cViewPr>
      <p:guideLst>
        <p:guide orient="horz" pos="2160"/>
        <p:guide pos="3840"/>
        <p:guide orient="horz" pos="867"/>
      </p:guideLst>
    </p:cSldViewPr>
  </p:slideViewPr>
  <p:outlineViewPr>
    <p:cViewPr>
      <p:scale>
        <a:sx n="33" d="100"/>
        <a:sy n="33" d="100"/>
      </p:scale>
      <p:origin x="0" y="704"/>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98A9FB-3EC7-E343-83C8-FFBCE6078DD5}" type="datetimeFigureOut">
              <a:rPr lang="en-US" smtClean="0"/>
              <a:t>3/12/2021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384C56-0E71-3044-86C5-D01F290FABE9}" type="slidenum">
              <a:rPr lang="en-US" smtClean="0"/>
              <a:t>‹#›</a:t>
            </a:fld>
            <a:endParaRPr lang="en-US"/>
          </a:p>
        </p:txBody>
      </p:sp>
    </p:spTree>
    <p:extLst>
      <p:ext uri="{BB962C8B-B14F-4D97-AF65-F5344CB8AC3E}">
        <p14:creationId xmlns:p14="http://schemas.microsoft.com/office/powerpoint/2010/main" val="23984994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015049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that does not help with whole ecosystem as a whole very much: most wildly used algorithms still use FIFO</a:t>
            </a:r>
          </a:p>
          <a:p>
            <a:endParaRPr lang="en-US" altLang="zh-CN" dirty="0"/>
          </a:p>
          <a:p>
            <a:r>
              <a:rPr lang="en-US" altLang="zh-CN" dirty="0"/>
              <a:t>The more fundamental problem is that the execution is </a:t>
            </a:r>
            <a:r>
              <a:rPr lang="en-US" altLang="zh-CN" b="1" i="1" dirty="0"/>
              <a:t>still </a:t>
            </a:r>
            <a:r>
              <a:rPr lang="en-US" altLang="zh-CN" dirty="0"/>
              <a:t>tightly coupled with algorithm</a:t>
            </a:r>
          </a:p>
          <a:p>
            <a:endParaRPr lang="en-US" altLang="zh-CN" dirty="0"/>
          </a:p>
          <a:p>
            <a:r>
              <a:rPr lang="en-US" altLang="zh-CN" dirty="0"/>
              <a:t>What else can we do?</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273451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saying goes</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435848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 is basically what we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Recall how HP tuning algorithms work, and how they directly talk to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2676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extract the execution logic and build a dedicated engine that’s specialized to run trials as efficient as possible.</a:t>
            </a:r>
          </a:p>
          <a:p>
            <a:endParaRPr lang="en-US" altLang="zh-CN" dirty="0"/>
          </a:p>
          <a:p>
            <a:r>
              <a:rPr lang="en-US" altLang="zh-CN" dirty="0"/>
              <a:t>This abstraction layer will handle all trial execution requests for HP tuning algorithms.</a:t>
            </a:r>
          </a:p>
          <a:p>
            <a:endParaRPr lang="en-US" altLang="zh-CN" dirty="0"/>
          </a:p>
          <a:p>
            <a:pPr lvl="1"/>
            <a:r>
              <a:rPr lang="en-US" altLang="zh-CN" dirty="0"/>
              <a:t>Inter-GPU: elastic distributed training</a:t>
            </a:r>
          </a:p>
          <a:p>
            <a:pPr lvl="1"/>
            <a:r>
              <a:rPr lang="en-US" altLang="zh-CN" dirty="0"/>
              <a:t>Intra-GPU: Nvidia MPS</a:t>
            </a:r>
          </a:p>
          <a:p>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1919265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extract the execution logic and build a dedicated engine that’s specialized to run trials as efficient as possible.</a:t>
            </a:r>
          </a:p>
          <a:p>
            <a:endParaRPr lang="en-US" altLang="zh-CN" dirty="0"/>
          </a:p>
          <a:p>
            <a:r>
              <a:rPr lang="en-US" altLang="zh-CN" dirty="0"/>
              <a:t>One the one hand, this abstraction layer will handle all trial execution requests for HP tuning algorithms. There are wide variety of tuning algorithms, each with …/../…</a:t>
            </a:r>
          </a:p>
          <a:p>
            <a:endParaRPr lang="en-US" altLang="zh-CN" dirty="0"/>
          </a:p>
          <a:p>
            <a:r>
              <a:rPr lang="en-US" altLang="zh-CN" dirty="0"/>
              <a:t>Fluid uses a concept called TrialGroup to capture all these uniformly, providing a consistent model for later scheduling.</a:t>
            </a:r>
          </a:p>
          <a:p>
            <a:endParaRPr lang="en-US" altLang="zh-CN" dirty="0"/>
          </a:p>
          <a:p>
            <a:r>
              <a:rPr lang="en-US" altLang="zh-CN" dirty="0"/>
              <a:t>On the other hand, Fluid has to handle heterogeneity and dynamicity from the cluster and inherently in trial execution itself.</a:t>
            </a:r>
          </a:p>
          <a:p>
            <a:endParaRPr lang="en-US" altLang="zh-CN" dirty="0"/>
          </a:p>
          <a:p>
            <a:r>
              <a:rPr lang="en-US" altLang="zh-CN" dirty="0"/>
              <a:t>For example, different hyperparameter configuration may change the model structure, and thus changing its training runtime, or the cluster resource may be added or removed at any time.</a:t>
            </a:r>
          </a:p>
          <a:p>
            <a:endParaRPr lang="en-US" altLang="zh-CN" dirty="0"/>
          </a:p>
          <a:p>
            <a:r>
              <a:rPr lang="en-US" altLang="zh-CN" dirty="0"/>
              <a:t>In Fluid, we use the state-of-art techniques to exploit both the inter and intra-GPU parallelism, to make best use of the cluster resources,</a:t>
            </a:r>
          </a:p>
          <a:p>
            <a:endParaRPr lang="en-US" altLang="zh-CN" dirty="0"/>
          </a:p>
          <a:p>
            <a:r>
              <a:rPr lang="en-US" altLang="zh-CN" dirty="0"/>
              <a:t>and we develop algorithms firstly cover the offline setting and extend it to more complex online settings.</a:t>
            </a:r>
          </a:p>
          <a:p>
            <a:endParaRPr lang="en-US" altLang="zh-CN" dirty="0"/>
          </a:p>
          <a:p>
            <a:r>
              <a:rPr lang="en-US" altLang="zh-CN" dirty="0"/>
              <a:t>To </a:t>
            </a:r>
            <a:r>
              <a:rPr lang="en-US" altLang="zh-CN" dirty="0" err="1"/>
              <a:t>summerize</a:t>
            </a:r>
            <a:r>
              <a:rPr lang="en-US" altLang="zh-CN" dirty="0"/>
              <a:t>, Fluid answers the question about where and when to run trials on the cluster. As for *how* Fluid does this, I’ll leave the next part to Jiachen. </a:t>
            </a:r>
          </a:p>
        </p:txBody>
      </p:sp>
      <p:sp>
        <p:nvSpPr>
          <p:cNvPr id="4" name="灯片编号占位符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2933878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Fluid, we want to achieve the following goals,</a:t>
            </a:r>
          </a:p>
          <a:p>
            <a:endParaRPr lang="en-US" altLang="zh-CN" dirty="0"/>
          </a:p>
          <a:p>
            <a:r>
              <a:rPr lang="en-US" altLang="zh-CN" dirty="0"/>
              <a:t>1.</a:t>
            </a:r>
          </a:p>
          <a:p>
            <a:r>
              <a:rPr lang="en-US" altLang="zh-CN" dirty="0"/>
              <a:t>2.</a:t>
            </a:r>
          </a:p>
          <a:p>
            <a:r>
              <a:rPr lang="en-US" altLang="zh-CN" dirty="0"/>
              <a:t>3.</a:t>
            </a:r>
          </a:p>
          <a:p>
            <a:endParaRPr lang="en-US" altLang="zh-CN" dirty="0"/>
          </a:p>
          <a:p>
            <a:r>
              <a:rPr lang="en-US" altLang="zh-CN" dirty="0"/>
              <a:t>Given these goals, it’s not a trivial task to build such an engine</a:t>
            </a:r>
          </a:p>
          <a:p>
            <a:endParaRPr lang="en-US" altLang="zh-CN" dirty="0"/>
          </a:p>
          <a:p>
            <a:r>
              <a:rPr lang="en-US" altLang="zh-CN" dirty="0"/>
              <a:t>First of all, … makes it hard to maintain algo-awareness, such that we can still make decisions based on rich algorithm level info</a:t>
            </a:r>
          </a:p>
          <a:p>
            <a:endParaRPr lang="en-US" altLang="zh-CN" dirty="0"/>
          </a:p>
          <a:p>
            <a:r>
              <a:rPr lang="en-US" altLang="zh-CN" dirty="0"/>
              <a:t>Second, both trials and res can be added &amp; removed at any time, making resource planning challenging</a:t>
            </a:r>
          </a:p>
          <a:p>
            <a:endParaRPr lang="en-US" altLang="zh-CN" dirty="0"/>
          </a:p>
          <a:p>
            <a:r>
              <a:rPr lang="en-US" altLang="zh-CN" dirty="0"/>
              <a:t>Last, HP may change the structure of the model, so the training iteration time can’t be easily predicted, and we basically have a heterogeneous bag of trial to schedule</a:t>
            </a:r>
          </a:p>
          <a:p>
            <a:endParaRPr lang="en-US" altLang="zh-CN" dirty="0"/>
          </a:p>
          <a:p>
            <a:r>
              <a:rPr lang="en-US" altLang="zh-CN" dirty="0"/>
              <a:t>So let’s welcome Jiachen. She will introduce the TrialGroup abstraction and how our algorithm solve the challenges.</a:t>
            </a:r>
          </a:p>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3988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fluid execute  these </a:t>
            </a:r>
            <a:r>
              <a:rPr lang="en-US" dirty="0">
                <a:cs typeface="Calibri"/>
              </a:rPr>
              <a:t>trial groups </a:t>
            </a:r>
            <a:r>
              <a:rPr lang="en-US">
                <a:cs typeface="Calibri"/>
              </a:rPr>
              <a:t>to achieve higher performance is through leveraging </a:t>
            </a:r>
            <a:r>
              <a:rPr lang="en-US" dirty="0">
                <a:cs typeface="Calibri"/>
              </a:rPr>
              <a:t>parallelism</a:t>
            </a:r>
            <a:endParaRPr lang="en-US">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852469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She’ll discuss in detail the TrialGroup abstraction and our algorithms.</a:t>
            </a:r>
            <a:endParaRPr lang="en-US" altLang="zh-CN" dirty="0">
              <a:ea typeface="宋体"/>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308808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a:cs typeface="Calibri"/>
              </a:rPr>
              <a:t>We propose an abstraction: TrialGroup, which enables fluid to execute all hp algo</a:t>
            </a:r>
          </a:p>
          <a:p>
            <a:endParaRPr lang="en-US" altLang="zh-CN" dirty="0">
              <a:ea typeface="宋体"/>
              <a:cs typeface="Calibri"/>
            </a:endParaRPr>
          </a:p>
          <a:p>
            <a:endParaRPr lang="en-US" dirty="0">
              <a:cs typeface="Calibri"/>
            </a:endParaRPr>
          </a:p>
          <a:p>
            <a:r>
              <a:rPr lang="en-US" dirty="0">
                <a:cs typeface="Calibri"/>
              </a:rPr>
              <a:t>Sequentially evaluate the trials and optimize the search space.</a:t>
            </a:r>
          </a:p>
          <a:p>
            <a:endParaRPr lang="en-US" dirty="0">
              <a:cs typeface="Calibri"/>
            </a:endParaRPr>
          </a:p>
          <a:p>
            <a:endParaRPr lang="en-US" dirty="0">
              <a:cs typeface="Calibri"/>
            </a:endParaRPr>
          </a:p>
          <a:p>
            <a:endParaRPr lang="en-US" dirty="0">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4216113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cs typeface="Calibri"/>
              </a:rPr>
            </a:br>
            <a:endParaRPr lang="en-US" dirty="0">
              <a:cs typeface="Calibri"/>
            </a:endParaRPr>
          </a:p>
          <a:p>
            <a:r>
              <a:rPr lang="en-US" dirty="0">
                <a:cs typeface="Calibri"/>
              </a:rPr>
              <a:t>After abstracting all kinds of hp algo by </a:t>
            </a:r>
            <a:r>
              <a:rPr lang="en-US" dirty="0" err="1">
                <a:cs typeface="Calibri"/>
              </a:rPr>
              <a:t>trialgroup</a:t>
            </a:r>
            <a:r>
              <a:rPr lang="en-US" dirty="0">
                <a:cs typeface="Calibri"/>
              </a:rPr>
              <a:t>,</a:t>
            </a:r>
          </a:p>
          <a:p>
            <a:r>
              <a:rPr lang="en-US" dirty="0">
                <a:cs typeface="Calibri"/>
              </a:rPr>
              <a:t>Next goal is to minimize the </a:t>
            </a:r>
            <a:r>
              <a:rPr lang="en-US" dirty="0" err="1">
                <a:cs typeface="Calibri"/>
              </a:rPr>
              <a:t>makespan</a:t>
            </a:r>
            <a:r>
              <a:rPr lang="en-US" dirty="0">
                <a:cs typeface="Calibri"/>
              </a:rPr>
              <a:t> … and maximize the resource utilization</a:t>
            </a:r>
          </a:p>
          <a:p>
            <a:endParaRPr lang="en-US" dirty="0">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263459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a brief intro of HP tuning today</a:t>
            </a:r>
          </a:p>
          <a:p>
            <a:endParaRPr lang="en-US" altLang="zh-CN" dirty="0"/>
          </a:p>
          <a:p>
            <a:r>
              <a:rPr lang="en-US" altLang="zh-CN" dirty="0"/>
              <a:t>What are HPs? ….</a:t>
            </a:r>
          </a:p>
          <a:p>
            <a:endParaRPr lang="en-US" altLang="zh-CN" dirty="0"/>
          </a:p>
          <a:p>
            <a:r>
              <a:rPr lang="en-US" altLang="zh-CN" dirty="0"/>
              <a:t>There are lots of them, each with certain kind of range, and we want to find the best set for training,</a:t>
            </a:r>
          </a:p>
          <a:p>
            <a:endParaRPr lang="en-US" altLang="zh-CN" dirty="0"/>
          </a:p>
          <a:p>
            <a:r>
              <a:rPr lang="en-US" altLang="zh-CN" dirty="0"/>
              <a:t>So HP tuning is a search problem</a:t>
            </a:r>
          </a:p>
          <a:p>
            <a:endParaRPr lang="en-US" altLang="zh-CN" dirty="0"/>
          </a:p>
          <a:p>
            <a:r>
              <a:rPr lang="en-US" altLang="zh-CN" dirty="0"/>
              <a:t>Search space is … &amp; …</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29369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Start with minimizing the </a:t>
            </a:r>
            <a:r>
              <a:rPr lang="en-US" dirty="0" err="1">
                <a:cs typeface="Calibri"/>
              </a:rPr>
              <a:t>makespan</a:t>
            </a:r>
            <a:r>
              <a:rPr lang="en-US" dirty="0">
                <a:cs typeface="Calibri"/>
              </a:rPr>
              <a:t> of a single </a:t>
            </a:r>
            <a:r>
              <a:rPr lang="en-US" dirty="0" err="1">
                <a:cs typeface="Calibri"/>
              </a:rPr>
              <a:t>trialgroup</a:t>
            </a:r>
            <a:endParaRPr lang="en-US" dirty="0">
              <a:cs typeface="Calibri"/>
            </a:endParaRPr>
          </a:p>
          <a:p>
            <a:r>
              <a:rPr lang="en-US" dirty="0">
                <a:cs typeface="Calibri"/>
              </a:rPr>
              <a:t>, we formularize the problem  </a:t>
            </a:r>
          </a:p>
          <a:p>
            <a:r>
              <a:rPr lang="en-US" dirty="0">
                <a:cs typeface="Calibri"/>
              </a:rPr>
              <a:t>For each trial , you can choose to </a:t>
            </a:r>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358425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to use</a:t>
            </a:r>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91851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achieve optimal solution</a:t>
            </a:r>
          </a:p>
          <a:p>
            <a:r>
              <a:rPr lang="en-US" dirty="0"/>
              <a:t>A1,a2 use MPS packing</a:t>
            </a:r>
          </a:p>
          <a:p>
            <a:r>
              <a:rPr lang="en-US" dirty="0"/>
              <a:t>A4 use distributed training</a:t>
            </a:r>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204286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449508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 difficult </a:t>
            </a:r>
          </a:p>
          <a:p>
            <a:r>
              <a:rPr lang="en-US">
                <a:cs typeface="Calibri"/>
              </a:rPr>
              <a:t>Refer to paper</a:t>
            </a:r>
            <a:endParaRPr lang="en-US" dirty="0">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2125210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宋体"/>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274656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evaluate fluid using</a:t>
            </a:r>
          </a:p>
          <a:p>
            <a:endParaRPr lang="en-US" dirty="0">
              <a:cs typeface="Calibri"/>
            </a:endParaRPr>
          </a:p>
          <a:p>
            <a:r>
              <a:rPr lang="en-US">
                <a:cs typeface="Calibri"/>
              </a:rPr>
              <a:t>ray</a:t>
            </a:r>
            <a:endParaRPr lang="en-US" dirty="0">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3485544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Fluid has gain on all cases</a:t>
            </a:r>
          </a:p>
          <a:p>
            <a:r>
              <a:rPr lang="en-US"/>
              <a:t>In summary</a:t>
            </a:r>
            <a:endParaRPr lang="en-US" dirty="0">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192453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Doesn’t require any </a:t>
            </a:r>
            <a:r>
              <a:rPr lang="en-US"/>
              <a:t>changes </a:t>
            </a:r>
            <a:r>
              <a:rPr lang="en-US" dirty="0"/>
              <a:t>from</a:t>
            </a:r>
            <a:r>
              <a:rPr lang="en-US"/>
              <a:t> </a:t>
            </a:r>
            <a:r>
              <a:rPr lang="en-US" dirty="0"/>
              <a:t>algorithm and resource setup</a:t>
            </a:r>
          </a:p>
          <a:p>
            <a:endParaRPr lang="en-US" altLang="zh-CN" dirty="0">
              <a:ea typeface="宋体"/>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69724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how do we evaluate a set of hp config? We train a model and see if it works well.</a:t>
            </a:r>
          </a:p>
          <a:p>
            <a:endParaRPr lang="en-US" altLang="zh-CN" dirty="0"/>
          </a:p>
          <a:p>
            <a:r>
              <a:rPr lang="en-US" altLang="zh-CN" dirty="0"/>
              <a:t>That’s both time/res consuming</a:t>
            </a:r>
          </a:p>
          <a:p>
            <a:endParaRPr lang="en-US" altLang="zh-CN" dirty="0"/>
          </a:p>
          <a:p>
            <a:r>
              <a:rPr lang="en-US" altLang="zh-CN" dirty="0"/>
              <a:t>So naturally there are lots of algo &amp; tech to make the process as efficient as possible</a:t>
            </a:r>
          </a:p>
          <a:p>
            <a:endParaRPr lang="en-US" altLang="zh-CN" dirty="0"/>
          </a:p>
          <a:p>
            <a:r>
              <a:rPr lang="en-US" altLang="zh-CN" dirty="0"/>
              <a:t>We have the very basic random/grid</a:t>
            </a:r>
          </a:p>
          <a:p>
            <a:endParaRPr lang="en-US" altLang="zh-CN" dirty="0"/>
          </a:p>
          <a:p>
            <a:r>
              <a:rPr lang="en-US" altLang="zh-CN" dirty="0"/>
              <a:t>More advanced model-based</a:t>
            </a:r>
          </a:p>
          <a:p>
            <a:endParaRPr lang="en-US" altLang="zh-CN" dirty="0"/>
          </a:p>
          <a:p>
            <a:r>
              <a:rPr lang="en-US" altLang="zh-CN" dirty="0"/>
              <a:t>Other techniques like early stopping, including the well known one successive halving</a:t>
            </a:r>
          </a:p>
        </p:txBody>
      </p:sp>
      <p:sp>
        <p:nvSpPr>
          <p:cNvPr id="4" name="灯片编号占位符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21982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exactly does the tuning process work? Here’s a simple illustration</a:t>
            </a:r>
          </a:p>
          <a:p>
            <a:endParaRPr lang="en-US" altLang="zh-CN" dirty="0"/>
          </a:p>
          <a:p>
            <a:r>
              <a:rPr lang="en-US" altLang="zh-CN" dirty="0"/>
              <a:t>One the left is a box representing a tuning algorithm, and on the right, a cluster.</a:t>
            </a:r>
          </a:p>
          <a:p>
            <a:endParaRPr lang="en-US" altLang="zh-CN" dirty="0"/>
          </a:p>
          <a:p>
            <a:r>
              <a:rPr lang="en-US" altLang="zh-CN" dirty="0"/>
              <a:t>The algorithm generates bunch of hyperparameter configs</a:t>
            </a:r>
          </a:p>
          <a:p>
            <a:endParaRPr lang="en-US" altLang="zh-CN" dirty="0"/>
          </a:p>
          <a:p>
            <a:r>
              <a:rPr lang="en-US" altLang="zh-CN" dirty="0"/>
              <a:t>These are sent to the eval logic, which decides which config to evaluate next</a:t>
            </a:r>
          </a:p>
          <a:p>
            <a:endParaRPr lang="en-US" altLang="zh-CN" dirty="0"/>
          </a:p>
          <a:p>
            <a:r>
              <a:rPr lang="en-US" altLang="zh-CN" dirty="0"/>
              <a:t>And give it to the cluster to run, in the form of a training trial.</a:t>
            </a:r>
          </a:p>
          <a:p>
            <a:endParaRPr lang="en-US" altLang="zh-CN" dirty="0"/>
          </a:p>
          <a:p>
            <a:r>
              <a:rPr lang="en-US" altLang="zh-CN" dirty="0"/>
              <a:t>When trials finish, the result is propagated back,</a:t>
            </a:r>
          </a:p>
          <a:p>
            <a:endParaRPr lang="en-US" altLang="zh-CN" dirty="0"/>
          </a:p>
          <a:p>
            <a:r>
              <a:rPr lang="en-US" altLang="zh-CN" dirty="0"/>
              <a:t>Which may be used to guide future generations, like Bayesian optimization</a:t>
            </a:r>
          </a:p>
          <a:p>
            <a:endParaRPr lang="en-US" altLang="zh-CN" dirty="0"/>
          </a:p>
          <a:p>
            <a:r>
              <a:rPr lang="en-US" altLang="zh-CN" dirty="0"/>
              <a:t>That’s the whole picture, and as we can see, the topic of our talk today, trial execution …</a:t>
            </a:r>
            <a:endParaRPr lang="en-US" altLang="zh-CN" b="0" dirty="0"/>
          </a:p>
        </p:txBody>
      </p:sp>
      <p:sp>
        <p:nvSpPr>
          <p:cNvPr id="4" name="灯片编号占位符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4147100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trial execution, is </a:t>
            </a:r>
            <a:r>
              <a:rPr lang="en-US" altLang="zh-CN" b="1" dirty="0"/>
              <a:t>merely </a:t>
            </a:r>
            <a:r>
              <a:rPr lang="en-US" altLang="zh-CN" b="0" dirty="0"/>
              <a:t>a thing that is implicitly defined by the evaluation logic,</a:t>
            </a:r>
          </a:p>
          <a:p>
            <a:endParaRPr lang="en-US" altLang="zh-CN" b="0" dirty="0"/>
          </a:p>
          <a:p>
            <a:endParaRPr lang="en-US" altLang="zh-CN" b="0" dirty="0"/>
          </a:p>
          <a:p>
            <a:r>
              <a:rPr lang="en-US" altLang="zh-CN" b="0" dirty="0"/>
              <a:t>In other words, it’s the algo’s solo responsibility to </a:t>
            </a:r>
            <a:r>
              <a:rPr lang="en-US" altLang="zh-CN" b="1" dirty="0"/>
              <a:t>directly</a:t>
            </a:r>
            <a:r>
              <a:rPr lang="en-US" altLang="zh-CN" b="0" dirty="0"/>
              <a:t> instruct the cluster for trial execution.</a:t>
            </a:r>
          </a:p>
          <a:p>
            <a:endParaRPr lang="en-US" altLang="zh-CN" b="0" dirty="0"/>
          </a:p>
          <a:p>
            <a:r>
              <a:rPr lang="en-US" altLang="zh-CN" b="0" dirty="0"/>
              <a:t>In most cases, tuning algos do no more than a simple FIFO queue, and forget about it</a:t>
            </a:r>
          </a:p>
          <a:p>
            <a:endParaRPr lang="en-US" altLang="zh-CN" b="0" dirty="0"/>
          </a:p>
        </p:txBody>
      </p:sp>
      <p:sp>
        <p:nvSpPr>
          <p:cNvPr id="4" name="灯片编号占位符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282834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trial execution is not a trivial problem, at all.</a:t>
            </a:r>
          </a:p>
          <a:p>
            <a:endParaRPr lang="en-US" altLang="zh-CN" dirty="0"/>
          </a:p>
          <a:p>
            <a:r>
              <a:rPr lang="en-US" altLang="zh-CN" dirty="0"/>
              <a:t>Let me show you a GPU utilization heat map of 4 algo tuning a classification model.</a:t>
            </a:r>
          </a:p>
          <a:p>
            <a:endParaRPr lang="en-US" altLang="zh-CN" dirty="0"/>
          </a:p>
          <a:p>
            <a:r>
              <a:rPr lang="en-US" altLang="zh-CN" dirty="0"/>
              <a:t>Under our measurement, the avg util is in the range of 20-40%, which is far less than ideal.</a:t>
            </a:r>
          </a:p>
          <a:p>
            <a:endParaRPr lang="en-US" altLang="zh-CN" dirty="0"/>
          </a:p>
          <a:p>
            <a:r>
              <a:rPr lang="en-US" altLang="zh-CN" dirty="0"/>
              <a:t>We can’t really blame the algorithms, though, as there are actually some tricky parts in the execution that could be easily overlooked.</a:t>
            </a:r>
          </a:p>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679792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some tricky parts in the execution that could be easily overlooked.</a:t>
            </a:r>
          </a:p>
          <a:p>
            <a:endParaRPr lang="en-US" altLang="zh-CN" dirty="0"/>
          </a:p>
          <a:p>
            <a:r>
              <a:rPr lang="en-US" altLang="zh-CN" dirty="0"/>
              <a:t>First, most tuning framework defaults to single trial single worker setup, or at most allow distributed training via some custom settings. In either case, the number of workers is statically set, and can’t be changed during runtime</a:t>
            </a:r>
          </a:p>
          <a:p>
            <a:endParaRPr lang="en-US" altLang="zh-CN" dirty="0"/>
          </a:p>
          <a:p>
            <a:r>
              <a:rPr lang="en-US" altLang="zh-CN" dirty="0"/>
              <a:t>Second, high util doesn’t equal to useful work. For example, in ASHA, there’s always the same number of trials running as the # of workers, by starting new base stage trials whenever there’s an idle worker.</a:t>
            </a:r>
          </a:p>
          <a:p>
            <a:r>
              <a:rPr lang="en-US" altLang="zh-CN" dirty="0"/>
              <a:t>This certainly helps improve the utilization, but beyond a certain point, adding more workers doesn’t speed up the algorithm anymore. Because those extra workers are busy computing trials from the base stage, and those trials are likely</a:t>
            </a:r>
          </a:p>
          <a:p>
            <a:r>
              <a:rPr lang="en-US" altLang="zh-CN" dirty="0"/>
              <a:t>Never used for the final goal.</a:t>
            </a:r>
          </a:p>
          <a:p>
            <a:endParaRPr lang="en-US" altLang="zh-CN" dirty="0"/>
          </a:p>
          <a:p>
            <a:r>
              <a:rPr lang="en-US" altLang="zh-CN" dirty="0"/>
              <a:t>Now we know some of the tricky details, we can simply come up with “yet another HP tuning algorithm”</a:t>
            </a:r>
          </a:p>
        </p:txBody>
      </p:sp>
      <p:sp>
        <p:nvSpPr>
          <p:cNvPr id="4" name="灯片编号占位符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361920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case study, we are tuning a simple classification model using synchronous SHA</a:t>
            </a:r>
          </a:p>
          <a:p>
            <a:endParaRPr lang="en-US" altLang="zh-CN" dirty="0"/>
          </a:p>
          <a:p>
            <a:r>
              <a:rPr lang="en-US" altLang="zh-CN" dirty="0"/>
              <a:t>We assume # worker is static, each trial uses exactly one worker</a:t>
            </a:r>
          </a:p>
          <a:p>
            <a:endParaRPr lang="en-US" altLang="zh-CN" dirty="0"/>
          </a:p>
          <a:p>
            <a:r>
              <a:rPr lang="en-US" altLang="zh-CN" dirty="0"/>
              <a:t>As shown in the left figure, there will be 4 stages, where each stage will choose the best one third of its previous stage’s trials and spend more resources on them</a:t>
            </a:r>
          </a:p>
          <a:p>
            <a:endParaRPr lang="en-US" altLang="zh-CN" dirty="0"/>
          </a:p>
          <a:p>
            <a:r>
              <a:rPr lang="en-US" altLang="zh-CN" b="1" dirty="0"/>
              <a:t>So # of trials is diminishing</a:t>
            </a:r>
          </a:p>
          <a:p>
            <a:endParaRPr lang="en-US" altLang="zh-CN" dirty="0"/>
          </a:p>
          <a:p>
            <a:r>
              <a:rPr lang="en-US" altLang="zh-CN" dirty="0"/>
              <a:t>It’s already clear from the figure that there aren’t enough trials to keep workers busy at later stages of the algorithm,</a:t>
            </a:r>
          </a:p>
          <a:p>
            <a:endParaRPr lang="en-US" altLang="zh-CN" dirty="0"/>
          </a:p>
          <a:p>
            <a:r>
              <a:rPr lang="en-US" altLang="zh-CN" dirty="0"/>
              <a:t>And quantitively, this table shows the avg util given different # of workers.</a:t>
            </a:r>
          </a:p>
          <a:p>
            <a:endParaRPr lang="en-US" altLang="zh-CN" dirty="0"/>
          </a:p>
          <a:p>
            <a:r>
              <a:rPr lang="en-US" altLang="zh-CN" dirty="0"/>
              <a:t>It’s obvious that the lack of elasticity is the problem. If distributed training were used, and training trials can be elastically scale up when there are idle workers, it will greatly improve the utilization.</a:t>
            </a:r>
          </a:p>
        </p:txBody>
      </p:sp>
      <p:sp>
        <p:nvSpPr>
          <p:cNvPr id="4" name="灯片编号占位符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2372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a:t>
            </a:r>
            <a:r>
              <a:rPr lang="zh-CN" altLang="en-US" dirty="0"/>
              <a:t> </a:t>
            </a:r>
            <a:r>
              <a:rPr lang="en-US" altLang="zh-CN" dirty="0"/>
              <a:t>that’s just a naïve way to implement the algo, you may say, we can easily increase the # of trials to saturate the cluster, without the hassle of elastic distributed training</a:t>
            </a:r>
          </a:p>
          <a:p>
            <a:endParaRPr lang="en-US" altLang="zh-CN" dirty="0"/>
          </a:p>
          <a:p>
            <a:r>
              <a:rPr lang="en-US" altLang="zh-CN" dirty="0"/>
              <a:t>That’s the technique used in ASHA, async SHA. Which is similar to SHA, but keeps adding new trials to the base stage, as long as there are idle workers.</a:t>
            </a:r>
          </a:p>
          <a:p>
            <a:r>
              <a:rPr lang="en-US" altLang="zh-CN" dirty="0"/>
              <a:t>So there are always n trials running given n workers.</a:t>
            </a:r>
          </a:p>
          <a:p>
            <a:endParaRPr lang="en-US" altLang="zh-CN" dirty="0"/>
          </a:p>
          <a:p>
            <a:r>
              <a:rPr lang="en-US" altLang="zh-CN" dirty="0"/>
              <a:t>We track the best val. acc over wall clock time &amp; GPU sec</a:t>
            </a:r>
          </a:p>
          <a:p>
            <a:endParaRPr lang="en-US" altLang="zh-CN" dirty="0"/>
          </a:p>
          <a:p>
            <a:r>
              <a:rPr lang="en-US" altLang="zh-CN" dirty="0"/>
              <a:t>Beyond a certain point, adding more workers doesn’t speed up the algorithm anymore,</a:t>
            </a:r>
          </a:p>
          <a:p>
            <a:r>
              <a:rPr lang="en-US" altLang="zh-CN" dirty="0"/>
              <a:t>and even though the cluster is still fully utilized, those busy workers are not doing anything useful toward the end goal</a:t>
            </a:r>
          </a:p>
        </p:txBody>
      </p:sp>
      <p:sp>
        <p:nvSpPr>
          <p:cNvPr id="4" name="灯片编号占位符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09655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330525"/>
          </a:xfrm>
        </p:spPr>
        <p:txBody>
          <a:bodyPr anchor="ctr">
            <a:normAutofit/>
          </a:bodyPr>
          <a:lstStyle>
            <a:lvl1pPr marL="0" indent="458788">
              <a:tabLst/>
              <a:defRPr sz="5400" baseline="0">
                <a:solidFill>
                  <a:srgbClr val="FF57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005F6A7F-BE40-4D4A-A03A-4711073E6AE5}" type="datetime1">
              <a:rPr lang="en-US" smtClean="0"/>
              <a:t>3/12/2021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a:solidFill>
                  <a:srgbClr val="FF5700"/>
                </a:solidFill>
              </a:defRPr>
            </a:lvl1pPr>
          </a:lstStyle>
          <a:p>
            <a:fld id="{AB784BE6-8AD8-2A49-BC7C-EB31A7D2B34C}" type="slidenum">
              <a:rPr lang="en-US" smtClean="0"/>
              <a:pPr/>
              <a:t>‹#›</a:t>
            </a:fld>
            <a:endParaRPr lang="en-US"/>
          </a:p>
        </p:txBody>
      </p:sp>
    </p:spTree>
    <p:extLst>
      <p:ext uri="{BB962C8B-B14F-4D97-AF65-F5344CB8AC3E}">
        <p14:creationId xmlns:p14="http://schemas.microsoft.com/office/powerpoint/2010/main" val="165044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6A0E0-E556-0A4C-9930-F3EC888100BE}" type="datetime1">
              <a:rPr lang="en-US" smtClean="0"/>
              <a:t>3/12/2021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a:solidFill>
                  <a:srgbClr val="FF5700"/>
                </a:solidFill>
              </a:defRPr>
            </a:lvl1pPr>
          </a:lstStyle>
          <a:p>
            <a:fld id="{AB784BE6-8AD8-2A49-BC7C-EB31A7D2B34C}"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8F221-310C-7248-A830-52E6B38474FA}" type="datetime1">
              <a:rPr lang="en-US" smtClean="0"/>
              <a:t>3/12/2021</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b="0" i="0">
                <a:solidFill>
                  <a:srgbClr val="FF5700"/>
                </a:solidFill>
                <a:latin typeface="Gill Sans Light" panose="020B0302020104020203" pitchFamily="34" charset="-79"/>
                <a:cs typeface="Gill Sans Light" panose="020B0302020104020203" pitchFamily="34" charset="-79"/>
              </a:defRPr>
            </a:lvl1pPr>
          </a:lstStyle>
          <a:p>
            <a:fld id="{AB784BE6-8AD8-2A49-BC7C-EB31A7D2B34C}"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8" r:id="rId1"/>
    <p:sldLayoutId id="2147483667" r:id="rId2"/>
  </p:sldLayoutIdLst>
  <p:hf hdr="0" ftr="0" dt="0"/>
  <p:txStyles>
    <p:titleStyle>
      <a:lvl1pPr algn="l" defTabSz="914400" rtl="0" eaLnBrk="1" latinLnBrk="0" hangingPunct="1">
        <a:spcBef>
          <a:spcPct val="0"/>
        </a:spcBef>
        <a:buNone/>
        <a:defRPr sz="5400" i="0" kern="1200">
          <a:solidFill>
            <a:schemeClr val="tx1"/>
          </a:solidFill>
          <a:latin typeface="Gill Sans Light"/>
          <a:ea typeface="+mj-ea"/>
          <a:cs typeface="Gill Sans Light"/>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ymbioticLab/flui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D9DBE3-78C2-CD49-935A-D27BEB6949EB}"/>
              </a:ext>
            </a:extLst>
          </p:cNvPr>
          <p:cNvSpPr>
            <a:spLocks noGrp="1"/>
          </p:cNvSpPr>
          <p:nvPr>
            <p:ph type="sldNum" sz="quarter" idx="4"/>
          </p:nvPr>
        </p:nvSpPr>
        <p:spPr/>
        <p:txBody>
          <a:bodyPr/>
          <a:lstStyle/>
          <a:p>
            <a:fld id="{AB784BE6-8AD8-2A49-BC7C-EB31A7D2B34C}" type="slidenum">
              <a:rPr lang="en-US" smtClean="0"/>
              <a:t>1</a:t>
            </a:fld>
            <a:endParaRPr lang="en-US"/>
          </a:p>
        </p:txBody>
      </p:sp>
      <p:sp>
        <p:nvSpPr>
          <p:cNvPr id="3" name="Rectangle 2">
            <a:extLst>
              <a:ext uri="{FF2B5EF4-FFF2-40B4-BE49-F238E27FC236}">
                <a16:creationId xmlns:a16="http://schemas.microsoft.com/office/drawing/2014/main" id="{B423819B-132D-4E40-8EFA-F6DA8FA0D947}"/>
              </a:ext>
            </a:extLst>
          </p:cNvPr>
          <p:cNvSpPr/>
          <p:nvPr/>
        </p:nvSpPr>
        <p:spPr>
          <a:xfrm>
            <a:off x="2091267" y="1325326"/>
            <a:ext cx="8009467" cy="1446550"/>
          </a:xfrm>
          <a:prstGeom prst="rect">
            <a:avLst/>
          </a:prstGeom>
        </p:spPr>
        <p:txBody>
          <a:bodyPr wrap="square">
            <a:spAutoFit/>
          </a:bodyPr>
          <a:lstStyle/>
          <a:p>
            <a:pPr algn="ctr"/>
            <a:r>
              <a:rPr lang="en-US" sz="4400" dirty="0">
                <a:latin typeface="Helvetica" pitchFamily="2" charset="0"/>
                <a:cs typeface="Gill Sans" panose="020B0502020104020203" pitchFamily="34" charset="-79"/>
              </a:rPr>
              <a:t>Fluid: Resource-aware Hyperparameter Tuning Engine</a:t>
            </a:r>
          </a:p>
        </p:txBody>
      </p:sp>
      <p:sp>
        <p:nvSpPr>
          <p:cNvPr id="4" name="Subtitle 8">
            <a:extLst>
              <a:ext uri="{FF2B5EF4-FFF2-40B4-BE49-F238E27FC236}">
                <a16:creationId xmlns:a16="http://schemas.microsoft.com/office/drawing/2014/main" id="{FB7ECF6B-739F-2A41-9E8B-1E1AACA028C8}"/>
              </a:ext>
            </a:extLst>
          </p:cNvPr>
          <p:cNvSpPr txBox="1">
            <a:spLocks/>
          </p:cNvSpPr>
          <p:nvPr/>
        </p:nvSpPr>
        <p:spPr bwMode="auto">
          <a:xfrm>
            <a:off x="3120368" y="3429000"/>
            <a:ext cx="5951265" cy="41764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457200" rtl="0" eaLnBrk="0" fontAlgn="base" hangingPunct="0">
              <a:spcBef>
                <a:spcPts val="2000"/>
              </a:spcBef>
              <a:spcAft>
                <a:spcPct val="0"/>
              </a:spcAft>
              <a:buNone/>
              <a:defRPr sz="2800" kern="1200">
                <a:solidFill>
                  <a:schemeClr val="tx1"/>
                </a:solidFill>
                <a:latin typeface="Gill Sans"/>
                <a:ea typeface="ＭＳ Ｐゴシック" pitchFamily="-65" charset="-128"/>
                <a:cs typeface="Gill Sans"/>
              </a:defRPr>
            </a:lvl1pPr>
            <a:lvl2pPr marL="457200" indent="0" algn="ctr" defTabSz="457200" rtl="0" eaLnBrk="0" fontAlgn="base" hangingPunct="0">
              <a:spcBef>
                <a:spcPct val="0"/>
              </a:spcBef>
              <a:spcAft>
                <a:spcPct val="0"/>
              </a:spcAft>
              <a:buSzPct val="100000"/>
              <a:buFont typeface="Lucida Grande" charset="0"/>
              <a:buNone/>
              <a:defRPr sz="2700" kern="1200">
                <a:solidFill>
                  <a:schemeClr val="tx1">
                    <a:tint val="75000"/>
                  </a:schemeClr>
                </a:solidFill>
                <a:latin typeface="Gill Sans"/>
                <a:ea typeface="ＭＳ Ｐゴシック" pitchFamily="-65" charset="-128"/>
                <a:cs typeface="Gill San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Gill Sans"/>
                <a:ea typeface="ＭＳ Ｐゴシック" pitchFamily="-65" charset="-128"/>
                <a:cs typeface="Gill San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Gill Sans"/>
                <a:ea typeface="ＭＳ Ｐゴシック" pitchFamily="-65" charset="-128"/>
                <a:cs typeface="Gill San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Gill Sans"/>
                <a:ea typeface="ＭＳ Ｐゴシック" pitchFamily="-65" charset="-128"/>
                <a:cs typeface="Gill San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400" dirty="0">
                <a:latin typeface="Gill Sans Light" panose="020B0302020104020203" pitchFamily="34" charset="-79"/>
                <a:ea typeface="Gill Sans" charset="0"/>
                <a:cs typeface="Gill Sans Light" panose="020B0302020104020203" pitchFamily="34" charset="-79"/>
              </a:rPr>
              <a:t>Peifeng Yu</a:t>
            </a:r>
            <a:r>
              <a:rPr lang="en-US" sz="2400" baseline="30000" dirty="0">
                <a:latin typeface="Gill Sans Light" panose="020B0302020104020203" pitchFamily="34" charset="-79"/>
                <a:ea typeface="Gill Sans" charset="0"/>
                <a:cs typeface="Gill Sans Light" panose="020B0302020104020203" pitchFamily="34" charset="-79"/>
              </a:rPr>
              <a:t>†</a:t>
            </a:r>
            <a:r>
              <a:rPr lang="en-US" sz="2400" dirty="0">
                <a:latin typeface="Gill Sans Light" panose="020B0302020104020203" pitchFamily="34" charset="-79"/>
                <a:ea typeface="Gill Sans" charset="0"/>
                <a:cs typeface="Gill Sans Light" panose="020B0302020104020203" pitchFamily="34" charset="-79"/>
              </a:rPr>
              <a:t>, Jiachen Liu</a:t>
            </a:r>
            <a:r>
              <a:rPr lang="en-US" sz="2400" baseline="30000" dirty="0">
                <a:latin typeface="Gill Sans Light" panose="020B0302020104020203" pitchFamily="34" charset="-79"/>
                <a:ea typeface="Gill Sans" charset="0"/>
                <a:cs typeface="Gill Sans Light" panose="020B0302020104020203" pitchFamily="34" charset="-79"/>
              </a:rPr>
              <a:t>†</a:t>
            </a:r>
            <a:r>
              <a:rPr lang="en-US" sz="2400" dirty="0">
                <a:latin typeface="Gill Sans Light" panose="020B0302020104020203" pitchFamily="34" charset="-79"/>
                <a:ea typeface="Gill Sans" charset="0"/>
                <a:cs typeface="Gill Sans Light" panose="020B0302020104020203" pitchFamily="34" charset="-79"/>
              </a:rPr>
              <a:t>, Mosharaf Chowdhury</a:t>
            </a:r>
          </a:p>
        </p:txBody>
      </p:sp>
      <p:pic>
        <p:nvPicPr>
          <p:cNvPr id="8" name="Picture 7">
            <a:extLst>
              <a:ext uri="{FF2B5EF4-FFF2-40B4-BE49-F238E27FC236}">
                <a16:creationId xmlns:a16="http://schemas.microsoft.com/office/drawing/2014/main" id="{F1FCED9E-050F-1C47-B1D7-05EC69AC63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1456" y="4809399"/>
            <a:ext cx="3441469" cy="914400"/>
          </a:xfrm>
          <a:prstGeom prst="rect">
            <a:avLst/>
          </a:prstGeom>
        </p:spPr>
      </p:pic>
      <p:pic>
        <p:nvPicPr>
          <p:cNvPr id="12" name="Picture 11">
            <a:extLst>
              <a:ext uri="{FF2B5EF4-FFF2-40B4-BE49-F238E27FC236}">
                <a16:creationId xmlns:a16="http://schemas.microsoft.com/office/drawing/2014/main" id="{F13082AF-48A0-1149-A057-5686C7C27C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9616" y="4946559"/>
            <a:ext cx="3184473" cy="640080"/>
          </a:xfrm>
          <a:prstGeom prst="rect">
            <a:avLst/>
          </a:prstGeom>
        </p:spPr>
      </p:pic>
      <p:sp>
        <p:nvSpPr>
          <p:cNvPr id="7" name="文本框 6">
            <a:extLst>
              <a:ext uri="{FF2B5EF4-FFF2-40B4-BE49-F238E27FC236}">
                <a16:creationId xmlns:a16="http://schemas.microsoft.com/office/drawing/2014/main" id="{DD4B254A-793E-4D86-86A7-425DEE722DC5}"/>
              </a:ext>
            </a:extLst>
          </p:cNvPr>
          <p:cNvSpPr txBox="1"/>
          <p:nvPr/>
        </p:nvSpPr>
        <p:spPr>
          <a:xfrm>
            <a:off x="3120368" y="4020246"/>
            <a:ext cx="1654631" cy="307777"/>
          </a:xfrm>
          <a:prstGeom prst="rect">
            <a:avLst/>
          </a:prstGeom>
          <a:noFill/>
        </p:spPr>
        <p:txBody>
          <a:bodyPr wrap="square">
            <a:spAutoFit/>
          </a:bodyPr>
          <a:lstStyle/>
          <a:p>
            <a:r>
              <a:rPr lang="en-US" altLang="zh-CN" sz="1400" baseline="30000" dirty="0">
                <a:latin typeface="Gill Sans Light" panose="020B0302020104020203" pitchFamily="34" charset="-79"/>
                <a:cs typeface="Gill Sans Light" panose="020B0302020104020203" pitchFamily="34" charset="-79"/>
              </a:rPr>
              <a:t>†</a:t>
            </a:r>
            <a:r>
              <a:rPr lang="en-US" altLang="zh-CN" sz="1400" dirty="0">
                <a:latin typeface="Gill Sans Light" panose="020B0302020104020203" pitchFamily="34" charset="-79"/>
                <a:cs typeface="Gill Sans Light" panose="020B0302020104020203" pitchFamily="34" charset="-79"/>
              </a:rPr>
              <a:t> Equal contribution</a:t>
            </a:r>
            <a:endParaRPr lang="zh-CN" altLang="en-US" sz="14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115271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fontScale="92500"/>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Case Study: </a:t>
            </a:r>
            <a:r>
              <a:rPr lang="en-US" altLang="zh-CN" dirty="0"/>
              <a:t>High Utilization != Useful Work</a:t>
            </a:r>
            <a:endParaRPr lang="zh-CN" altLang="en-US" dirty="0"/>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199" y="1376363"/>
            <a:ext cx="11040687"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Simply way to parallelize: always ensure enough trials to saturate the cluster</a:t>
            </a:r>
          </a:p>
          <a:p>
            <a:pPr lvl="1"/>
            <a:r>
              <a:rPr lang="en-US" altLang="zh-CN" dirty="0"/>
              <a:t>Asynchronous SHA (ASHA): trial concurrency == # of workers</a:t>
            </a:r>
          </a:p>
          <a:p>
            <a:pPr lvl="1"/>
            <a:r>
              <a:rPr lang="en-US" altLang="zh-CN" dirty="0"/>
              <a:t>Can not scale up beyond a certain # of workers</a:t>
            </a:r>
          </a:p>
        </p:txBody>
      </p:sp>
      <p:pic>
        <p:nvPicPr>
          <p:cNvPr id="8" name="图片 7">
            <a:extLst>
              <a:ext uri="{FF2B5EF4-FFF2-40B4-BE49-F238E27FC236}">
                <a16:creationId xmlns:a16="http://schemas.microsoft.com/office/drawing/2014/main" id="{01F6ADB9-9A2B-4413-A89B-AC8E7D069B7D}"/>
              </a:ext>
            </a:extLst>
          </p:cNvPr>
          <p:cNvPicPr>
            <a:picLocks noChangeAspect="1"/>
          </p:cNvPicPr>
          <p:nvPr/>
        </p:nvPicPr>
        <p:blipFill>
          <a:blip r:embed="rId3"/>
          <a:stretch>
            <a:fillRect/>
          </a:stretch>
        </p:blipFill>
        <p:spPr>
          <a:xfrm>
            <a:off x="2574868" y="3251211"/>
            <a:ext cx="7042265" cy="3387249"/>
          </a:xfrm>
          <a:prstGeom prst="rect">
            <a:avLst/>
          </a:prstGeom>
        </p:spPr>
      </p:pic>
      <p:sp>
        <p:nvSpPr>
          <p:cNvPr id="13" name="灯片编号占位符 1">
            <a:extLst>
              <a:ext uri="{FF2B5EF4-FFF2-40B4-BE49-F238E27FC236}">
                <a16:creationId xmlns:a16="http://schemas.microsoft.com/office/drawing/2014/main" id="{D1EE4FF1-B802-42EC-AE32-E5EEE74A7513}"/>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10</a:t>
            </a:fld>
            <a:endParaRPr lang="en-US" dirty="0"/>
          </a:p>
        </p:txBody>
      </p:sp>
    </p:spTree>
    <p:extLst>
      <p:ext uri="{BB962C8B-B14F-4D97-AF65-F5344CB8AC3E}">
        <p14:creationId xmlns:p14="http://schemas.microsoft.com/office/powerpoint/2010/main" val="1148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250"/>
                                        <p:tgtEl>
                                          <p:spTgt spid="5">
                                            <p:txEl>
                                              <p:pRg st="2" end="2"/>
                                            </p:txEl>
                                          </p:spTgt>
                                        </p:tgtEl>
                                      </p:cBhvr>
                                    </p:animEffect>
                                    <p:anim calcmode="lin" valueType="num">
                                      <p:cBhvr>
                                        <p:cTn id="15"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Trials Execution</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What about existing algorithms?</a:t>
            </a:r>
          </a:p>
          <a:p>
            <a:pPr lvl="1"/>
            <a:r>
              <a:rPr lang="en-US" altLang="zh-CN" dirty="0"/>
              <a:t>Mostly still FIFO</a:t>
            </a:r>
          </a:p>
          <a:p>
            <a:r>
              <a:rPr lang="en-US" altLang="zh-CN" b="1" dirty="0"/>
              <a:t>Execution is tightly coupled with algorithm</a:t>
            </a:r>
          </a:p>
          <a:p>
            <a:pPr lvl="1"/>
            <a:r>
              <a:rPr lang="en-US" altLang="zh-CN" dirty="0"/>
              <a:t>Hard to apply to other algorithms</a:t>
            </a:r>
          </a:p>
          <a:p>
            <a:pPr lvl="1"/>
            <a:r>
              <a:rPr lang="en-US" altLang="zh-CN" dirty="0"/>
              <a:t>Hard to improve w/o deep knowledge of the algorithm itself</a:t>
            </a:r>
          </a:p>
        </p:txBody>
      </p:sp>
      <p:sp>
        <p:nvSpPr>
          <p:cNvPr id="7" name="灯片编号占位符 1">
            <a:extLst>
              <a:ext uri="{FF2B5EF4-FFF2-40B4-BE49-F238E27FC236}">
                <a16:creationId xmlns:a16="http://schemas.microsoft.com/office/drawing/2014/main" id="{7182880D-0DD8-42BC-B36E-A60C7099A940}"/>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11</a:t>
            </a:fld>
            <a:endParaRPr lang="en-US" dirty="0"/>
          </a:p>
        </p:txBody>
      </p:sp>
    </p:spTree>
    <p:extLst>
      <p:ext uri="{BB962C8B-B14F-4D97-AF65-F5344CB8AC3E}">
        <p14:creationId xmlns:p14="http://schemas.microsoft.com/office/powerpoint/2010/main" val="16420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50"/>
                                        <p:tgtEl>
                                          <p:spTgt spid="5">
                                            <p:txEl>
                                              <p:pRg st="1" end="1"/>
                                            </p:txEl>
                                          </p:spTgt>
                                        </p:tgtEl>
                                      </p:cBhvr>
                                    </p:animEffect>
                                    <p:anim calcmode="lin" valueType="num">
                                      <p:cBhvr>
                                        <p:cTn id="13"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250"/>
                                        <p:tgtEl>
                                          <p:spTgt spid="5">
                                            <p:txEl>
                                              <p:pRg st="2" end="2"/>
                                            </p:txEl>
                                          </p:spTgt>
                                        </p:tgtEl>
                                      </p:cBhvr>
                                    </p:animEffect>
                                    <p:anim calcmode="lin" valueType="num">
                                      <p:cBhvr>
                                        <p:cTn id="20"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250"/>
                                        <p:tgtEl>
                                          <p:spTgt spid="5">
                                            <p:txEl>
                                              <p:pRg st="3" end="3"/>
                                            </p:txEl>
                                          </p:spTgt>
                                        </p:tgtEl>
                                      </p:cBhvr>
                                    </p:animEffect>
                                    <p:anim calcmode="lin" valueType="num">
                                      <p:cBhvr>
                                        <p:cTn id="25"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250"/>
                                        <p:tgtEl>
                                          <p:spTgt spid="5">
                                            <p:txEl>
                                              <p:pRg st="4" end="4"/>
                                            </p:txEl>
                                          </p:spTgt>
                                        </p:tgtEl>
                                      </p:cBhvr>
                                    </p:animEffect>
                                    <p:anim calcmode="lin" valueType="num">
                                      <p:cBhvr>
                                        <p:cTn id="30"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advAuto="10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E4F1FB-3CFE-4D92-80E5-C92FA8C2112C}"/>
              </a:ext>
            </a:extLst>
          </p:cNvPr>
          <p:cNvSpPr>
            <a:spLocks noGrp="1"/>
          </p:cNvSpPr>
          <p:nvPr>
            <p:ph type="sldNum" sz="quarter" idx="4"/>
          </p:nvPr>
        </p:nvSpPr>
        <p:spPr/>
        <p:txBody>
          <a:bodyPr/>
          <a:lstStyle/>
          <a:p>
            <a:fld id="{AB784BE6-8AD8-2A49-BC7C-EB31A7D2B34C}" type="slidenum">
              <a:rPr lang="en-US" smtClean="0"/>
              <a:pPr/>
              <a:t>12</a:t>
            </a:fld>
            <a:endParaRPr lang="en-US"/>
          </a:p>
        </p:txBody>
      </p:sp>
      <p:sp>
        <p:nvSpPr>
          <p:cNvPr id="3" name="Title 1">
            <a:extLst>
              <a:ext uri="{FF2B5EF4-FFF2-40B4-BE49-F238E27FC236}">
                <a16:creationId xmlns:a16="http://schemas.microsoft.com/office/drawing/2014/main" id="{ACB86304-8484-40B9-A024-EDCB1477A0CD}"/>
              </a:ext>
            </a:extLst>
          </p:cNvPr>
          <p:cNvSpPr txBox="1">
            <a:spLocks/>
          </p:cNvSpPr>
          <p:nvPr/>
        </p:nvSpPr>
        <p:spPr>
          <a:xfrm>
            <a:off x="1637397" y="2623171"/>
            <a:ext cx="8917206" cy="161165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b="0" i="0" kern="1200">
                <a:solidFill>
                  <a:schemeClr val="tx1"/>
                </a:solidFill>
                <a:latin typeface="Gill Sans Light" panose="020B0302020104020203" pitchFamily="34" charset="-79"/>
                <a:ea typeface="+mj-ea"/>
                <a:cs typeface="Gill Sans Light" panose="020B0302020104020203" pitchFamily="34" charset="-79"/>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400" b="0" i="1" u="none" strike="noStrike" kern="1200" cap="none" spc="0" normalizeH="0" baseline="0" noProof="0" dirty="0">
                <a:ln>
                  <a:noFill/>
                </a:ln>
                <a:solidFill>
                  <a:prstClr val="black">
                    <a:lumMod val="75000"/>
                    <a:lumOff val="25000"/>
                  </a:prstClr>
                </a:solidFill>
                <a:effectLst/>
                <a:uLnTx/>
                <a:uFillTx/>
                <a:latin typeface="Gill Sans" panose="020B0502020104020203" pitchFamily="34" charset="-79"/>
                <a:ea typeface="Arial" charset="0"/>
                <a:cs typeface="Gill Sans" panose="020B0502020104020203" pitchFamily="34" charset="-79"/>
              </a:rPr>
              <a:t>All problems in computer science can be solved by another level of indirection</a:t>
            </a:r>
          </a:p>
          <a:p>
            <a:pPr marL="0" marR="0" lvl="0" indent="0" algn="r" defTabSz="914400" rtl="0" eaLnBrk="1" fontAlgn="auto" latinLnBrk="0" hangingPunct="1">
              <a:lnSpc>
                <a:spcPct val="90000"/>
              </a:lnSpc>
              <a:spcBef>
                <a:spcPct val="0"/>
              </a:spcBef>
              <a:spcAft>
                <a:spcPts val="0"/>
              </a:spcAft>
              <a:buClrTx/>
              <a:buSzTx/>
              <a:buFontTx/>
              <a:buNone/>
              <a:tabLst/>
              <a:defRPr/>
            </a:pPr>
            <a:r>
              <a:rPr lang="en-US" sz="3400" i="1" dirty="0">
                <a:solidFill>
                  <a:prstClr val="black">
                    <a:lumMod val="75000"/>
                    <a:lumOff val="25000"/>
                  </a:prstClr>
                </a:solidFill>
                <a:ea typeface="Arial" charset="0"/>
              </a:rPr>
              <a:t>--- Butler Lampson</a:t>
            </a:r>
            <a:endParaRPr kumimoji="0" lang="en-US" sz="3400" b="0" i="1" u="none" strike="noStrike" kern="1200" cap="none" spc="0" normalizeH="0" baseline="0" noProof="0" dirty="0">
              <a:ln>
                <a:noFill/>
              </a:ln>
              <a:solidFill>
                <a:prstClr val="black">
                  <a:lumMod val="75000"/>
                  <a:lumOff val="25000"/>
                </a:prstClr>
              </a:solidFill>
              <a:effectLst/>
              <a:uLnTx/>
              <a:uFillTx/>
              <a:latin typeface="Gill Sans Light" panose="020B0302020104020203" pitchFamily="34" charset="-79"/>
              <a:ea typeface="Arial" charset="0"/>
              <a:cs typeface="Gill Sans Light" panose="020B0302020104020203" pitchFamily="34" charset="-79"/>
            </a:endParaRPr>
          </a:p>
        </p:txBody>
      </p:sp>
    </p:spTree>
    <p:extLst>
      <p:ext uri="{BB962C8B-B14F-4D97-AF65-F5344CB8AC3E}">
        <p14:creationId xmlns:p14="http://schemas.microsoft.com/office/powerpoint/2010/main" val="1267059234"/>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Execution Engine: </a:t>
            </a:r>
            <a:r>
              <a:rPr lang="en-US" b="1" dirty="0"/>
              <a:t>Fluid</a:t>
            </a:r>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13</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4" name="Rounded Rectangle 3">
            <a:extLst>
              <a:ext uri="{FF2B5EF4-FFF2-40B4-BE49-F238E27FC236}">
                <a16:creationId xmlns:a16="http://schemas.microsoft.com/office/drawing/2014/main" id="{CA6725A7-8567-4C2D-A08B-66C29C373018}"/>
              </a:ext>
            </a:extLst>
          </p:cNvPr>
          <p:cNvSpPr/>
          <p:nvPr/>
        </p:nvSpPr>
        <p:spPr>
          <a:xfrm>
            <a:off x="3241745" y="1875667"/>
            <a:ext cx="2765110"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4082345" cy="2721562"/>
          </a:xfrm>
          <a:prstGeom prst="roundRect">
            <a:avLst>
              <a:gd name="adj" fmla="val 5855"/>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2753224" y="14233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cxnSp>
        <p:nvCxnSpPr>
          <p:cNvPr id="18" name="arrow1">
            <a:extLst>
              <a:ext uri="{FF2B5EF4-FFF2-40B4-BE49-F238E27FC236}">
                <a16:creationId xmlns:a16="http://schemas.microsoft.com/office/drawing/2014/main" id="{0FB70D9D-B76D-4E03-8353-5FDF30DEE608}"/>
              </a:ext>
            </a:extLst>
          </p:cNvPr>
          <p:cNvCxnSpPr>
            <a:cxnSpLocks/>
          </p:cNvCxnSpPr>
          <p:nvPr/>
        </p:nvCxnSpPr>
        <p:spPr>
          <a:xfrm>
            <a:off x="4282984" y="24190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1" name="arrow2">
            <a:extLst>
              <a:ext uri="{FF2B5EF4-FFF2-40B4-BE49-F238E27FC236}">
                <a16:creationId xmlns:a16="http://schemas.microsoft.com/office/drawing/2014/main" id="{1411CADC-CC84-4C8E-B3FC-86047B933A16}"/>
              </a:ext>
            </a:extLst>
          </p:cNvPr>
          <p:cNvCxnSpPr>
            <a:cxnSpLocks/>
          </p:cNvCxnSpPr>
          <p:nvPr/>
        </p:nvCxnSpPr>
        <p:spPr>
          <a:xfrm flipV="1">
            <a:off x="4963471" y="24190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4" name="Straight Arrow Connector 19">
            <a:extLst>
              <a:ext uri="{FF2B5EF4-FFF2-40B4-BE49-F238E27FC236}">
                <a16:creationId xmlns:a16="http://schemas.microsoft.com/office/drawing/2014/main" id="{9CB85857-42E6-4A0C-83E3-B6FE5BC31E25}"/>
              </a:ext>
            </a:extLst>
          </p:cNvPr>
          <p:cNvCxnSpPr>
            <a:cxnSpLocks/>
          </p:cNvCxnSpPr>
          <p:nvPr/>
        </p:nvCxnSpPr>
        <p:spPr>
          <a:xfrm rot="16200000" flipV="1">
            <a:off x="7813977" y="1591731"/>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7" name="Straight Arrow Connector 14">
            <a:extLst>
              <a:ext uri="{FF2B5EF4-FFF2-40B4-BE49-F238E27FC236}">
                <a16:creationId xmlns:a16="http://schemas.microsoft.com/office/drawing/2014/main" id="{5BECD1AF-3082-40BE-A4F0-E95E39397939}"/>
              </a:ext>
            </a:extLst>
          </p:cNvPr>
          <p:cNvCxnSpPr>
            <a:cxnSpLocks/>
          </p:cNvCxnSpPr>
          <p:nvPr/>
        </p:nvCxnSpPr>
        <p:spPr>
          <a:xfrm rot="16200000">
            <a:off x="7813977" y="2043780"/>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26C3DD2-D204-4FA6-9E57-C878A60CC6A9}"/>
              </a:ext>
            </a:extLst>
          </p:cNvPr>
          <p:cNvSpPr txBox="1"/>
          <p:nvPr/>
        </p:nvSpPr>
        <p:spPr>
          <a:xfrm>
            <a:off x="7439078" y="2553255"/>
            <a:ext cx="735672" cy="369332"/>
          </a:xfrm>
          <a:prstGeom prst="rect">
            <a:avLst/>
          </a:prstGeom>
          <a:noFill/>
        </p:spPr>
        <p:txBody>
          <a:bodyPr wrap="square">
            <a:spAutoFit/>
          </a:bodyPr>
          <a:lstStyle/>
          <a:p>
            <a:r>
              <a:rPr lang="en-US" altLang="zh-CN" b="1" dirty="0"/>
              <a:t>trials</a:t>
            </a:r>
            <a:endParaRPr lang="zh-CN" altLang="en-US" dirty="0"/>
          </a:p>
        </p:txBody>
      </p:sp>
      <p:sp>
        <p:nvSpPr>
          <p:cNvPr id="30" name="Rounded Rectangle 5">
            <a:extLst>
              <a:ext uri="{FF2B5EF4-FFF2-40B4-BE49-F238E27FC236}">
                <a16:creationId xmlns:a16="http://schemas.microsoft.com/office/drawing/2014/main" id="{D472BB7E-228A-4675-B5C5-FEE0C7F2336D}"/>
              </a:ext>
            </a:extLst>
          </p:cNvPr>
          <p:cNvSpPr/>
          <p:nvPr/>
        </p:nvSpPr>
        <p:spPr>
          <a:xfrm>
            <a:off x="2900642" y="3410774"/>
            <a:ext cx="3447316"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31" name="text:eval">
            <a:extLst>
              <a:ext uri="{FF2B5EF4-FFF2-40B4-BE49-F238E27FC236}">
                <a16:creationId xmlns:a16="http://schemas.microsoft.com/office/drawing/2014/main" id="{41FD87F9-275E-4E02-8B8E-9D538459D839}"/>
              </a:ext>
            </a:extLst>
          </p:cNvPr>
          <p:cNvSpPr txBox="1"/>
          <p:nvPr/>
        </p:nvSpPr>
        <p:spPr>
          <a:xfrm>
            <a:off x="2900642" y="3446764"/>
            <a:ext cx="2166658"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sp>
        <p:nvSpPr>
          <p:cNvPr id="33" name="text:and">
            <a:extLst>
              <a:ext uri="{FF2B5EF4-FFF2-40B4-BE49-F238E27FC236}">
                <a16:creationId xmlns:a16="http://schemas.microsoft.com/office/drawing/2014/main" id="{68904E5A-0534-40E8-8FF0-C1FC9FE3302C}"/>
              </a:ext>
            </a:extLst>
          </p:cNvPr>
          <p:cNvSpPr txBox="1"/>
          <p:nvPr/>
        </p:nvSpPr>
        <p:spPr>
          <a:xfrm>
            <a:off x="2900642" y="3446842"/>
            <a:ext cx="3447316"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&amp;</a:t>
            </a:r>
            <a:endParaRPr lang="zh-CN" altLang="en-US" sz="2000" dirty="0"/>
          </a:p>
        </p:txBody>
      </p:sp>
      <p:sp>
        <p:nvSpPr>
          <p:cNvPr id="17" name="text:exec">
            <a:extLst>
              <a:ext uri="{FF2B5EF4-FFF2-40B4-BE49-F238E27FC236}">
                <a16:creationId xmlns:a16="http://schemas.microsoft.com/office/drawing/2014/main" id="{F104DC56-D183-44A5-9D86-D63DC26835F1}"/>
              </a:ext>
            </a:extLst>
          </p:cNvPr>
          <p:cNvSpPr txBox="1"/>
          <p:nvPr/>
        </p:nvSpPr>
        <p:spPr>
          <a:xfrm>
            <a:off x="4686299" y="3446764"/>
            <a:ext cx="1174825"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Execution</a:t>
            </a:r>
            <a:endParaRPr lang="zh-CN" altLang="en-US" sz="2000" dirty="0"/>
          </a:p>
        </p:txBody>
      </p:sp>
    </p:spTree>
    <p:extLst>
      <p:ext uri="{BB962C8B-B14F-4D97-AF65-F5344CB8AC3E}">
        <p14:creationId xmlns:p14="http://schemas.microsoft.com/office/powerpoint/2010/main" val="20873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anim calcmode="lin" valueType="num">
                                      <p:cBhvr>
                                        <p:cTn id="13" dur="250" fill="hold"/>
                                        <p:tgtEl>
                                          <p:spTgt spid="14"/>
                                        </p:tgtEl>
                                        <p:attrNameLst>
                                          <p:attrName>ppt_x</p:attrName>
                                        </p:attrNameLst>
                                      </p:cBhvr>
                                      <p:tavLst>
                                        <p:tav tm="0">
                                          <p:val>
                                            <p:strVal val="#ppt_x"/>
                                          </p:val>
                                        </p:tav>
                                        <p:tav tm="100000">
                                          <p:val>
                                            <p:strVal val="#ppt_x"/>
                                          </p:val>
                                        </p:tav>
                                      </p:tavLst>
                                    </p:anim>
                                    <p:anim calcmode="lin" valueType="num">
                                      <p:cBhvr>
                                        <p:cTn id="14" dur="25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anim calcmode="lin" valueType="num">
                                      <p:cBhvr>
                                        <p:cTn id="18" dur="250" fill="hold"/>
                                        <p:tgtEl>
                                          <p:spTgt spid="15"/>
                                        </p:tgtEl>
                                        <p:attrNameLst>
                                          <p:attrName>ppt_x</p:attrName>
                                        </p:attrNameLst>
                                      </p:cBhvr>
                                      <p:tavLst>
                                        <p:tav tm="0">
                                          <p:val>
                                            <p:strVal val="#ppt_x"/>
                                          </p:val>
                                        </p:tav>
                                        <p:tav tm="100000">
                                          <p:val>
                                            <p:strVal val="#ppt_x"/>
                                          </p:val>
                                        </p:tav>
                                      </p:tavLst>
                                    </p:anim>
                                    <p:anim calcmode="lin" valueType="num">
                                      <p:cBhvr>
                                        <p:cTn id="19" dur="25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anim calcmode="lin" valueType="num">
                                      <p:cBhvr>
                                        <p:cTn id="28" dur="250" fill="hold"/>
                                        <p:tgtEl>
                                          <p:spTgt spid="18"/>
                                        </p:tgtEl>
                                        <p:attrNameLst>
                                          <p:attrName>ppt_x</p:attrName>
                                        </p:attrNameLst>
                                      </p:cBhvr>
                                      <p:tavLst>
                                        <p:tav tm="0">
                                          <p:val>
                                            <p:strVal val="#ppt_x"/>
                                          </p:val>
                                        </p:tav>
                                        <p:tav tm="100000">
                                          <p:val>
                                            <p:strVal val="#ppt_x"/>
                                          </p:val>
                                        </p:tav>
                                      </p:tavLst>
                                    </p:anim>
                                    <p:anim calcmode="lin" valueType="num">
                                      <p:cBhvr>
                                        <p:cTn id="29" dur="25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anim calcmode="lin" valueType="num">
                                      <p:cBhvr>
                                        <p:cTn id="33" dur="250" fill="hold"/>
                                        <p:tgtEl>
                                          <p:spTgt spid="21"/>
                                        </p:tgtEl>
                                        <p:attrNameLst>
                                          <p:attrName>ppt_x</p:attrName>
                                        </p:attrNameLst>
                                      </p:cBhvr>
                                      <p:tavLst>
                                        <p:tav tm="0">
                                          <p:val>
                                            <p:strVal val="#ppt_x"/>
                                          </p:val>
                                        </p:tav>
                                        <p:tav tm="100000">
                                          <p:val>
                                            <p:strVal val="#ppt_x"/>
                                          </p:val>
                                        </p:tav>
                                      </p:tavLst>
                                    </p:anim>
                                    <p:anim calcmode="lin" valueType="num">
                                      <p:cBhvr>
                                        <p:cTn id="34" dur="25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anim calcmode="lin" valueType="num">
                                      <p:cBhvr>
                                        <p:cTn id="38" dur="250" fill="hold"/>
                                        <p:tgtEl>
                                          <p:spTgt spid="24"/>
                                        </p:tgtEl>
                                        <p:attrNameLst>
                                          <p:attrName>ppt_x</p:attrName>
                                        </p:attrNameLst>
                                      </p:cBhvr>
                                      <p:tavLst>
                                        <p:tav tm="0">
                                          <p:val>
                                            <p:strVal val="#ppt_x"/>
                                          </p:val>
                                        </p:tav>
                                        <p:tav tm="100000">
                                          <p:val>
                                            <p:strVal val="#ppt_x"/>
                                          </p:val>
                                        </p:tav>
                                      </p:tavLst>
                                    </p:anim>
                                    <p:anim calcmode="lin" valueType="num">
                                      <p:cBhvr>
                                        <p:cTn id="39" dur="25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50"/>
                                        <p:tgtEl>
                                          <p:spTgt spid="27"/>
                                        </p:tgtEl>
                                      </p:cBhvr>
                                    </p:animEffect>
                                    <p:anim calcmode="lin" valueType="num">
                                      <p:cBhvr>
                                        <p:cTn id="43" dur="250" fill="hold"/>
                                        <p:tgtEl>
                                          <p:spTgt spid="27"/>
                                        </p:tgtEl>
                                        <p:attrNameLst>
                                          <p:attrName>ppt_x</p:attrName>
                                        </p:attrNameLst>
                                      </p:cBhvr>
                                      <p:tavLst>
                                        <p:tav tm="0">
                                          <p:val>
                                            <p:strVal val="#ppt_x"/>
                                          </p:val>
                                        </p:tav>
                                        <p:tav tm="100000">
                                          <p:val>
                                            <p:strVal val="#ppt_x"/>
                                          </p:val>
                                        </p:tav>
                                      </p:tavLst>
                                    </p:anim>
                                    <p:anim calcmode="lin" valueType="num">
                                      <p:cBhvr>
                                        <p:cTn id="44" dur="25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anim calcmode="lin" valueType="num">
                                      <p:cBhvr>
                                        <p:cTn id="48" dur="250" fill="hold"/>
                                        <p:tgtEl>
                                          <p:spTgt spid="28"/>
                                        </p:tgtEl>
                                        <p:attrNameLst>
                                          <p:attrName>ppt_x</p:attrName>
                                        </p:attrNameLst>
                                      </p:cBhvr>
                                      <p:tavLst>
                                        <p:tav tm="0">
                                          <p:val>
                                            <p:strVal val="#ppt_x"/>
                                          </p:val>
                                        </p:tav>
                                        <p:tav tm="100000">
                                          <p:val>
                                            <p:strVal val="#ppt_x"/>
                                          </p:val>
                                        </p:tav>
                                      </p:tavLst>
                                    </p:anim>
                                    <p:anim calcmode="lin" valueType="num">
                                      <p:cBhvr>
                                        <p:cTn id="49" dur="25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250"/>
                                        <p:tgtEl>
                                          <p:spTgt spid="30"/>
                                        </p:tgtEl>
                                      </p:cBhvr>
                                    </p:animEffect>
                                    <p:anim calcmode="lin" valueType="num">
                                      <p:cBhvr>
                                        <p:cTn id="53" dur="250" fill="hold"/>
                                        <p:tgtEl>
                                          <p:spTgt spid="30"/>
                                        </p:tgtEl>
                                        <p:attrNameLst>
                                          <p:attrName>ppt_x</p:attrName>
                                        </p:attrNameLst>
                                      </p:cBhvr>
                                      <p:tavLst>
                                        <p:tav tm="0">
                                          <p:val>
                                            <p:strVal val="#ppt_x"/>
                                          </p:val>
                                        </p:tav>
                                        <p:tav tm="100000">
                                          <p:val>
                                            <p:strVal val="#ppt_x"/>
                                          </p:val>
                                        </p:tav>
                                      </p:tavLst>
                                    </p:anim>
                                    <p:anim calcmode="lin" valueType="num">
                                      <p:cBhvr>
                                        <p:cTn id="54" dur="25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50"/>
                                        <p:tgtEl>
                                          <p:spTgt spid="31"/>
                                        </p:tgtEl>
                                      </p:cBhvr>
                                    </p:animEffect>
                                    <p:anim calcmode="lin" valueType="num">
                                      <p:cBhvr>
                                        <p:cTn id="58" dur="250" fill="hold"/>
                                        <p:tgtEl>
                                          <p:spTgt spid="31"/>
                                        </p:tgtEl>
                                        <p:attrNameLst>
                                          <p:attrName>ppt_x</p:attrName>
                                        </p:attrNameLst>
                                      </p:cBhvr>
                                      <p:tavLst>
                                        <p:tav tm="0">
                                          <p:val>
                                            <p:strVal val="#ppt_x"/>
                                          </p:val>
                                        </p:tav>
                                        <p:tav tm="100000">
                                          <p:val>
                                            <p:strVal val="#ppt_x"/>
                                          </p:val>
                                        </p:tav>
                                      </p:tavLst>
                                    </p:anim>
                                    <p:anim calcmode="lin" valueType="num">
                                      <p:cBhvr>
                                        <p:cTn id="59" dur="25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anim calcmode="lin" valueType="num">
                                      <p:cBhvr>
                                        <p:cTn id="63" dur="250" fill="hold"/>
                                        <p:tgtEl>
                                          <p:spTgt spid="33"/>
                                        </p:tgtEl>
                                        <p:attrNameLst>
                                          <p:attrName>ppt_x</p:attrName>
                                        </p:attrNameLst>
                                      </p:cBhvr>
                                      <p:tavLst>
                                        <p:tav tm="0">
                                          <p:val>
                                            <p:strVal val="#ppt_x"/>
                                          </p:val>
                                        </p:tav>
                                        <p:tav tm="100000">
                                          <p:val>
                                            <p:strVal val="#ppt_x"/>
                                          </p:val>
                                        </p:tav>
                                      </p:tavLst>
                                    </p:anim>
                                    <p:anim calcmode="lin" valueType="num">
                                      <p:cBhvr>
                                        <p:cTn id="64" dur="25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anim calcmode="lin" valueType="num">
                                      <p:cBhvr>
                                        <p:cTn id="68" dur="250" fill="hold"/>
                                        <p:tgtEl>
                                          <p:spTgt spid="17"/>
                                        </p:tgtEl>
                                        <p:attrNameLst>
                                          <p:attrName>ppt_x</p:attrName>
                                        </p:attrNameLst>
                                      </p:cBhvr>
                                      <p:tavLst>
                                        <p:tav tm="0">
                                          <p:val>
                                            <p:strVal val="#ppt_x"/>
                                          </p:val>
                                        </p:tav>
                                        <p:tav tm="100000">
                                          <p:val>
                                            <p:strVal val="#ppt_x"/>
                                          </p:val>
                                        </p:tav>
                                      </p:tavLst>
                                    </p:anim>
                                    <p:anim calcmode="lin" valueType="num">
                                      <p:cBhvr>
                                        <p:cTn id="69"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28" grpId="0"/>
      <p:bldP spid="30" grpId="0" animBg="1"/>
      <p:bldP spid="31" grpId="0"/>
      <p:bldP spid="33"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Execution Engine: </a:t>
            </a:r>
            <a:r>
              <a:rPr lang="en-US" b="1" dirty="0"/>
              <a:t>Fluid</a:t>
            </a:r>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14</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4" name="Rounded Rectangle 3">
            <a:extLst>
              <a:ext uri="{FF2B5EF4-FFF2-40B4-BE49-F238E27FC236}">
                <a16:creationId xmlns:a16="http://schemas.microsoft.com/office/drawing/2014/main" id="{CA6725A7-8567-4C2D-A08B-66C29C373018}"/>
              </a:ext>
            </a:extLst>
          </p:cNvPr>
          <p:cNvSpPr/>
          <p:nvPr/>
        </p:nvSpPr>
        <p:spPr>
          <a:xfrm>
            <a:off x="2761929" y="2147348"/>
            <a:ext cx="2539347" cy="45359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2931024" cy="2721562"/>
          </a:xfrm>
          <a:prstGeom prst="roundRect">
            <a:avLst>
              <a:gd name="adj" fmla="val 5855"/>
            </a:avLst>
          </a:prstGeom>
          <a:noFill/>
          <a:ln w="254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3121939" y="1409444"/>
            <a:ext cx="1853404" cy="639491"/>
          </a:xfrm>
          <a:prstGeom prst="rect">
            <a:avLst/>
          </a:prstGeom>
        </p:spPr>
        <p:txBody>
          <a:bodyPr wrap="square" lIns="0" tIns="0" rIns="0" bIns="0" anchor="ctr">
            <a:spAutoFit/>
          </a:bodyP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Hyperparameter Tuning Algorithm</a:t>
            </a:r>
          </a:p>
        </p:txBody>
      </p:sp>
      <p:cxnSp>
        <p:nvCxnSpPr>
          <p:cNvPr id="18" name="arrow1">
            <a:extLst>
              <a:ext uri="{FF2B5EF4-FFF2-40B4-BE49-F238E27FC236}">
                <a16:creationId xmlns:a16="http://schemas.microsoft.com/office/drawing/2014/main" id="{0FB70D9D-B76D-4E03-8353-5FDF30DEE608}"/>
              </a:ext>
            </a:extLst>
          </p:cNvPr>
          <p:cNvCxnSpPr>
            <a:cxnSpLocks/>
          </p:cNvCxnSpPr>
          <p:nvPr/>
        </p:nvCxnSpPr>
        <p:spPr>
          <a:xfrm>
            <a:off x="3659674" y="2748274"/>
            <a:ext cx="0" cy="562649"/>
          </a:xfrm>
          <a:prstGeom prst="straightConnector1">
            <a:avLst/>
          </a:prstGeom>
          <a:ln w="50800">
            <a:solidFill>
              <a:schemeClr val="bg1">
                <a:lumMod val="6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1" name="arrow2">
            <a:extLst>
              <a:ext uri="{FF2B5EF4-FFF2-40B4-BE49-F238E27FC236}">
                <a16:creationId xmlns:a16="http://schemas.microsoft.com/office/drawing/2014/main" id="{1411CADC-CC84-4C8E-B3FC-86047B933A16}"/>
              </a:ext>
            </a:extLst>
          </p:cNvPr>
          <p:cNvCxnSpPr>
            <a:cxnSpLocks/>
          </p:cNvCxnSpPr>
          <p:nvPr/>
        </p:nvCxnSpPr>
        <p:spPr>
          <a:xfrm flipV="1">
            <a:off x="4437608" y="2748274"/>
            <a:ext cx="0" cy="562649"/>
          </a:xfrm>
          <a:prstGeom prst="straightConnector1">
            <a:avLst/>
          </a:prstGeom>
          <a:ln w="50800">
            <a:solidFill>
              <a:schemeClr val="bg1">
                <a:lumMod val="65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30" name="Rounded Rectangle 5">
            <a:extLst>
              <a:ext uri="{FF2B5EF4-FFF2-40B4-BE49-F238E27FC236}">
                <a16:creationId xmlns:a16="http://schemas.microsoft.com/office/drawing/2014/main" id="{D472BB7E-228A-4675-B5C5-FEE0C7F2336D}"/>
              </a:ext>
            </a:extLst>
          </p:cNvPr>
          <p:cNvSpPr/>
          <p:nvPr/>
        </p:nvSpPr>
        <p:spPr>
          <a:xfrm>
            <a:off x="2699950" y="3458256"/>
            <a:ext cx="2653122" cy="45359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3" name="text:eval">
            <a:extLst>
              <a:ext uri="{FF2B5EF4-FFF2-40B4-BE49-F238E27FC236}">
                <a16:creationId xmlns:a16="http://schemas.microsoft.com/office/drawing/2014/main" id="{27433C8E-ECDE-496D-AF14-3A1D66F654A2}"/>
              </a:ext>
            </a:extLst>
          </p:cNvPr>
          <p:cNvSpPr txBox="1"/>
          <p:nvPr/>
        </p:nvSpPr>
        <p:spPr>
          <a:xfrm>
            <a:off x="2699950" y="3484998"/>
            <a:ext cx="2653119" cy="400110"/>
          </a:xfrm>
          <a:prstGeom prst="rect">
            <a:avLst/>
          </a:prstGeom>
          <a:noFill/>
          <a:ln>
            <a:noFill/>
          </a:ln>
        </p:spPr>
        <p:txBody>
          <a:bodyPr wrap="square">
            <a:spAutoFit/>
          </a:bodyPr>
          <a:lstStyle/>
          <a:p>
            <a:pPr algn="ctr"/>
            <a:r>
              <a:rPr lang="en-US" altLang="zh-CN" sz="2000" dirty="0">
                <a:solidFill>
                  <a:schemeClr val="bg1">
                    <a:lumMod val="65000"/>
                  </a:schemeClr>
                </a:solidFill>
                <a:latin typeface="Gill Sans Light" panose="020B0302020104020203" pitchFamily="34" charset="-79"/>
                <a:cs typeface="Gill Sans Light" panose="020B0302020104020203" pitchFamily="34" charset="-79"/>
              </a:rPr>
              <a:t>Evaluation</a:t>
            </a:r>
            <a:endParaRPr lang="zh-CN" altLang="en-US" sz="2000" dirty="0">
              <a:solidFill>
                <a:schemeClr val="bg1">
                  <a:lumMod val="65000"/>
                </a:schemeClr>
              </a:solidFill>
            </a:endParaRPr>
          </a:p>
        </p:txBody>
      </p:sp>
      <p:sp>
        <p:nvSpPr>
          <p:cNvPr id="19" name="text:exec">
            <a:extLst>
              <a:ext uri="{FF2B5EF4-FFF2-40B4-BE49-F238E27FC236}">
                <a16:creationId xmlns:a16="http://schemas.microsoft.com/office/drawing/2014/main" id="{E28756B9-2A18-43C6-938A-30F9379E2C7A}"/>
              </a:ext>
            </a:extLst>
          </p:cNvPr>
          <p:cNvSpPr txBox="1"/>
          <p:nvPr/>
        </p:nvSpPr>
        <p:spPr>
          <a:xfrm>
            <a:off x="6590698" y="2537088"/>
            <a:ext cx="1181598"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Execution</a:t>
            </a:r>
            <a:endParaRPr lang="zh-CN" altLang="en-US" sz="2000" dirty="0"/>
          </a:p>
        </p:txBody>
      </p:sp>
    </p:spTree>
    <p:extLst>
      <p:ext uri="{BB962C8B-B14F-4D97-AF65-F5344CB8AC3E}">
        <p14:creationId xmlns:p14="http://schemas.microsoft.com/office/powerpoint/2010/main" val="1010156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Execution Engine: </a:t>
            </a:r>
            <a:r>
              <a:rPr lang="en-US" b="1" dirty="0"/>
              <a:t>Fluid</a:t>
            </a:r>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15</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4" name="Rounded Rectangle 3">
            <a:extLst>
              <a:ext uri="{FF2B5EF4-FFF2-40B4-BE49-F238E27FC236}">
                <a16:creationId xmlns:a16="http://schemas.microsoft.com/office/drawing/2014/main" id="{CA6725A7-8567-4C2D-A08B-66C29C373018}"/>
              </a:ext>
            </a:extLst>
          </p:cNvPr>
          <p:cNvSpPr/>
          <p:nvPr/>
        </p:nvSpPr>
        <p:spPr>
          <a:xfrm>
            <a:off x="2761929" y="2147348"/>
            <a:ext cx="2539347" cy="45359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2931024" cy="2721562"/>
          </a:xfrm>
          <a:prstGeom prst="roundRect">
            <a:avLst>
              <a:gd name="adj" fmla="val 5855"/>
            </a:avLst>
          </a:prstGeom>
          <a:noFill/>
          <a:ln w="254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3121939" y="1409444"/>
            <a:ext cx="1853404" cy="639491"/>
          </a:xfrm>
          <a:prstGeom prst="rect">
            <a:avLst/>
          </a:prstGeom>
        </p:spPr>
        <p:txBody>
          <a:bodyPr wrap="square" lIns="0" tIns="0" rIns="0" bIns="0" anchor="ctr">
            <a:spAutoFit/>
          </a:bodyP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Hyperparameter Tuning Algorithm</a:t>
            </a:r>
          </a:p>
        </p:txBody>
      </p:sp>
      <p:cxnSp>
        <p:nvCxnSpPr>
          <p:cNvPr id="18" name="Straight Arrow Connector 33">
            <a:extLst>
              <a:ext uri="{FF2B5EF4-FFF2-40B4-BE49-F238E27FC236}">
                <a16:creationId xmlns:a16="http://schemas.microsoft.com/office/drawing/2014/main" id="{0FB70D9D-B76D-4E03-8353-5FDF30DEE608}"/>
              </a:ext>
            </a:extLst>
          </p:cNvPr>
          <p:cNvCxnSpPr>
            <a:cxnSpLocks/>
          </p:cNvCxnSpPr>
          <p:nvPr/>
        </p:nvCxnSpPr>
        <p:spPr>
          <a:xfrm>
            <a:off x="3659674" y="2748274"/>
            <a:ext cx="0" cy="562649"/>
          </a:xfrm>
          <a:prstGeom prst="straightConnector1">
            <a:avLst/>
          </a:prstGeom>
          <a:ln w="50800">
            <a:solidFill>
              <a:schemeClr val="bg1">
                <a:lumMod val="6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1" name="Straight Arrow Connector 12">
            <a:extLst>
              <a:ext uri="{FF2B5EF4-FFF2-40B4-BE49-F238E27FC236}">
                <a16:creationId xmlns:a16="http://schemas.microsoft.com/office/drawing/2014/main" id="{1411CADC-CC84-4C8E-B3FC-86047B933A16}"/>
              </a:ext>
            </a:extLst>
          </p:cNvPr>
          <p:cNvCxnSpPr>
            <a:cxnSpLocks/>
          </p:cNvCxnSpPr>
          <p:nvPr/>
        </p:nvCxnSpPr>
        <p:spPr>
          <a:xfrm flipV="1">
            <a:off x="4437608" y="2748274"/>
            <a:ext cx="0" cy="562649"/>
          </a:xfrm>
          <a:prstGeom prst="straightConnector1">
            <a:avLst/>
          </a:prstGeom>
          <a:ln w="50800">
            <a:solidFill>
              <a:schemeClr val="bg1">
                <a:lumMod val="65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30" name="Rounded Rectangle 5">
            <a:extLst>
              <a:ext uri="{FF2B5EF4-FFF2-40B4-BE49-F238E27FC236}">
                <a16:creationId xmlns:a16="http://schemas.microsoft.com/office/drawing/2014/main" id="{D472BB7E-228A-4675-B5C5-FEE0C7F2336D}"/>
              </a:ext>
            </a:extLst>
          </p:cNvPr>
          <p:cNvSpPr/>
          <p:nvPr/>
        </p:nvSpPr>
        <p:spPr>
          <a:xfrm>
            <a:off x="2699950" y="3458256"/>
            <a:ext cx="2653122" cy="45359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3" name="文本框 42">
            <a:extLst>
              <a:ext uri="{FF2B5EF4-FFF2-40B4-BE49-F238E27FC236}">
                <a16:creationId xmlns:a16="http://schemas.microsoft.com/office/drawing/2014/main" id="{27433C8E-ECDE-496D-AF14-3A1D66F654A2}"/>
              </a:ext>
            </a:extLst>
          </p:cNvPr>
          <p:cNvSpPr txBox="1"/>
          <p:nvPr/>
        </p:nvSpPr>
        <p:spPr>
          <a:xfrm>
            <a:off x="2699950" y="3484998"/>
            <a:ext cx="2653119" cy="400110"/>
          </a:xfrm>
          <a:prstGeom prst="rect">
            <a:avLst/>
          </a:prstGeom>
          <a:noFill/>
          <a:ln>
            <a:noFill/>
          </a:ln>
        </p:spPr>
        <p:txBody>
          <a:bodyPr wrap="square">
            <a:spAutoFit/>
          </a:bodyPr>
          <a:lstStyle/>
          <a:p>
            <a:pPr algn="ctr"/>
            <a:r>
              <a:rPr lang="en-US" altLang="zh-CN" sz="2000" dirty="0">
                <a:solidFill>
                  <a:schemeClr val="bg1">
                    <a:lumMod val="65000"/>
                  </a:schemeClr>
                </a:solidFill>
                <a:latin typeface="Gill Sans Light" panose="020B0302020104020203" pitchFamily="34" charset="-79"/>
                <a:cs typeface="Gill Sans Light" panose="020B0302020104020203" pitchFamily="34" charset="-79"/>
              </a:rPr>
              <a:t>Evaluation</a:t>
            </a:r>
            <a:endParaRPr lang="zh-CN" altLang="en-US" sz="2000" dirty="0">
              <a:solidFill>
                <a:schemeClr val="bg1">
                  <a:lumMod val="65000"/>
                </a:schemeClr>
              </a:solidFill>
            </a:endParaRPr>
          </a:p>
        </p:txBody>
      </p:sp>
      <p:sp>
        <p:nvSpPr>
          <p:cNvPr id="44" name="Rounded Rectangle 24">
            <a:extLst>
              <a:ext uri="{FF2B5EF4-FFF2-40B4-BE49-F238E27FC236}">
                <a16:creationId xmlns:a16="http://schemas.microsoft.com/office/drawing/2014/main" id="{9351541A-01A4-4067-86AE-1422D3B2A0FB}"/>
              </a:ext>
            </a:extLst>
          </p:cNvPr>
          <p:cNvSpPr/>
          <p:nvPr/>
        </p:nvSpPr>
        <p:spPr>
          <a:xfrm>
            <a:off x="6720927" y="1819381"/>
            <a:ext cx="924673" cy="1626263"/>
          </a:xfrm>
          <a:prstGeom prst="roundRect">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Fluid</a:t>
            </a:r>
          </a:p>
        </p:txBody>
      </p:sp>
      <p:cxnSp>
        <p:nvCxnSpPr>
          <p:cNvPr id="45" name="Straight Arrow Connector 56">
            <a:extLst>
              <a:ext uri="{FF2B5EF4-FFF2-40B4-BE49-F238E27FC236}">
                <a16:creationId xmlns:a16="http://schemas.microsoft.com/office/drawing/2014/main" id="{671DD668-F0DE-4B1D-8280-9A21A938759B}"/>
              </a:ext>
            </a:extLst>
          </p:cNvPr>
          <p:cNvCxnSpPr>
            <a:cxnSpLocks/>
          </p:cNvCxnSpPr>
          <p:nvPr/>
        </p:nvCxnSpPr>
        <p:spPr>
          <a:xfrm rot="16200000">
            <a:off x="8248987" y="2481675"/>
            <a:ext cx="0" cy="924673"/>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46" name="Down Arrow 64">
            <a:extLst>
              <a:ext uri="{FF2B5EF4-FFF2-40B4-BE49-F238E27FC236}">
                <a16:creationId xmlns:a16="http://schemas.microsoft.com/office/drawing/2014/main" id="{B6BB52C3-360D-46C5-8BC6-ED81CBB1026D}"/>
              </a:ext>
            </a:extLst>
          </p:cNvPr>
          <p:cNvSpPr/>
          <p:nvPr/>
        </p:nvSpPr>
        <p:spPr>
          <a:xfrm rot="16200000" flipV="1">
            <a:off x="8079544" y="2075489"/>
            <a:ext cx="340569" cy="831617"/>
          </a:xfrm>
          <a:prstGeom prst="downArrow">
            <a:avLst>
              <a:gd name="adj1" fmla="val 50000"/>
              <a:gd name="adj2" fmla="val 6488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Down Arrow 2">
            <a:extLst>
              <a:ext uri="{FF2B5EF4-FFF2-40B4-BE49-F238E27FC236}">
                <a16:creationId xmlns:a16="http://schemas.microsoft.com/office/drawing/2014/main" id="{4890533B-FDE3-4422-8F9E-D9442A5A9A48}"/>
              </a:ext>
            </a:extLst>
          </p:cNvPr>
          <p:cNvSpPr/>
          <p:nvPr/>
        </p:nvSpPr>
        <p:spPr>
          <a:xfrm rot="16200000">
            <a:off x="5948743" y="2523598"/>
            <a:ext cx="340569" cy="822925"/>
          </a:xfrm>
          <a:prstGeom prst="downArrow">
            <a:avLst>
              <a:gd name="adj1" fmla="val 50000"/>
              <a:gd name="adj2" fmla="val 6488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8" name="Straight Arrow Connector 34">
            <a:extLst>
              <a:ext uri="{FF2B5EF4-FFF2-40B4-BE49-F238E27FC236}">
                <a16:creationId xmlns:a16="http://schemas.microsoft.com/office/drawing/2014/main" id="{8DE10633-2572-4191-852E-4B6CF1C00563}"/>
              </a:ext>
            </a:extLst>
          </p:cNvPr>
          <p:cNvCxnSpPr>
            <a:cxnSpLocks/>
          </p:cNvCxnSpPr>
          <p:nvPr/>
        </p:nvCxnSpPr>
        <p:spPr>
          <a:xfrm rot="16200000" flipV="1">
            <a:off x="6117538" y="2020005"/>
            <a:ext cx="3" cy="924673"/>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50" name="内容占位符 2">
            <a:extLst>
              <a:ext uri="{FF2B5EF4-FFF2-40B4-BE49-F238E27FC236}">
                <a16:creationId xmlns:a16="http://schemas.microsoft.com/office/drawing/2014/main" id="{5B8A9D11-BBAC-4BB2-9940-BE99FF1B6CF0}"/>
              </a:ext>
            </a:extLst>
          </p:cNvPr>
          <p:cNvSpPr txBox="1">
            <a:spLocks/>
          </p:cNvSpPr>
          <p:nvPr/>
        </p:nvSpPr>
        <p:spPr>
          <a:xfrm>
            <a:off x="838200" y="4240837"/>
            <a:ext cx="5257800" cy="2504829"/>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Wide variety of tuning algorithms</a:t>
            </a:r>
          </a:p>
          <a:p>
            <a:pPr lvl="1"/>
            <a:r>
              <a:rPr lang="en-US" altLang="zh-CN" dirty="0"/>
              <a:t>Random/Iterative/Sequential</a:t>
            </a:r>
          </a:p>
          <a:p>
            <a:pPr lvl="1" indent="-284163">
              <a:buFont typeface="Wingdings" panose="05000000000000000000" pitchFamily="2" charset="2"/>
              <a:buChar char="ü"/>
            </a:pPr>
            <a:r>
              <a:rPr lang="en-US" altLang="zh-CN" b="1" dirty="0"/>
              <a:t>TrialGroup</a:t>
            </a:r>
            <a:endParaRPr lang="en-US" altLang="zh-CN" dirty="0"/>
          </a:p>
        </p:txBody>
      </p:sp>
      <p:sp>
        <p:nvSpPr>
          <p:cNvPr id="24" name="内容占位符 2">
            <a:extLst>
              <a:ext uri="{FF2B5EF4-FFF2-40B4-BE49-F238E27FC236}">
                <a16:creationId xmlns:a16="http://schemas.microsoft.com/office/drawing/2014/main" id="{02538BE0-43C6-4103-8754-974464572D6E}"/>
              </a:ext>
            </a:extLst>
          </p:cNvPr>
          <p:cNvSpPr txBox="1">
            <a:spLocks/>
          </p:cNvSpPr>
          <p:nvPr/>
        </p:nvSpPr>
        <p:spPr>
          <a:xfrm>
            <a:off x="6101751" y="4240837"/>
            <a:ext cx="5509404" cy="2504829"/>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4163" indent="-284163"/>
            <a:r>
              <a:rPr lang="en-US" altLang="zh-CN" dirty="0"/>
              <a:t>Heterogeneity &amp; dynamicity</a:t>
            </a:r>
          </a:p>
          <a:p>
            <a:pPr indent="-284163">
              <a:buFont typeface="Wingdings" panose="05000000000000000000" pitchFamily="2" charset="2"/>
              <a:buChar char="ü"/>
            </a:pPr>
            <a:r>
              <a:rPr lang="en-US" altLang="zh-CN" dirty="0"/>
              <a:t>Multiple source of parallelism</a:t>
            </a:r>
          </a:p>
          <a:p>
            <a:pPr lvl="1"/>
            <a:r>
              <a:rPr lang="en-US" altLang="zh-CN" dirty="0"/>
              <a:t>Inter-GPU: elastic distributed training</a:t>
            </a:r>
          </a:p>
          <a:p>
            <a:pPr lvl="1"/>
            <a:r>
              <a:rPr lang="en-US" altLang="zh-CN" dirty="0"/>
              <a:t>Intra-GPU: Nvidia MPS</a:t>
            </a:r>
          </a:p>
          <a:p>
            <a:pPr indent="-284163">
              <a:buFont typeface="Wingdings" panose="05000000000000000000" pitchFamily="2" charset="2"/>
              <a:buChar char="ü"/>
            </a:pPr>
            <a:r>
              <a:rPr lang="en-US" altLang="zh-CN" dirty="0">
                <a:latin typeface="Consolas" panose="020B0609020204030204" pitchFamily="49" charset="0"/>
              </a:rPr>
              <a:t>StaticFluid</a:t>
            </a:r>
            <a:r>
              <a:rPr lang="en-US" altLang="zh-CN" dirty="0"/>
              <a:t>/</a:t>
            </a:r>
            <a:r>
              <a:rPr lang="en-US" altLang="zh-CN" dirty="0">
                <a:latin typeface="Consolas" panose="020B0609020204030204" pitchFamily="49" charset="0"/>
              </a:rPr>
              <a:t>DynamicFluid</a:t>
            </a:r>
          </a:p>
        </p:txBody>
      </p:sp>
    </p:spTree>
    <p:extLst>
      <p:ext uri="{BB962C8B-B14F-4D97-AF65-F5344CB8AC3E}">
        <p14:creationId xmlns:p14="http://schemas.microsoft.com/office/powerpoint/2010/main" val="1839070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250"/>
                                        <p:tgtEl>
                                          <p:spTgt spid="50">
                                            <p:txEl>
                                              <p:pRg st="0" end="0"/>
                                            </p:txEl>
                                          </p:spTgt>
                                        </p:tgtEl>
                                      </p:cBhvr>
                                    </p:animEffect>
                                    <p:anim calcmode="lin" valueType="num">
                                      <p:cBhvr>
                                        <p:cTn id="8" dur="25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250"/>
                                        <p:tgtEl>
                                          <p:spTgt spid="50">
                                            <p:txEl>
                                              <p:pRg st="1" end="1"/>
                                            </p:txEl>
                                          </p:spTgt>
                                        </p:tgtEl>
                                      </p:cBhvr>
                                    </p:animEffect>
                                    <p:anim calcmode="lin" valueType="num">
                                      <p:cBhvr>
                                        <p:cTn id="13" dur="25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50">
                                            <p:txEl>
                                              <p:pRg st="1" end="1"/>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50"/>
                                        <p:tgtEl>
                                          <p:spTgt spid="47"/>
                                        </p:tgtEl>
                                      </p:cBhvr>
                                    </p:animEffect>
                                  </p:childTnLst>
                                </p:cTn>
                              </p:par>
                              <p:par>
                                <p:cTn id="18" presetID="22" presetClass="entr" presetSubtype="2"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wipe(right)">
                                      <p:cBhvr>
                                        <p:cTn id="20" dur="25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0">
                                            <p:txEl>
                                              <p:pRg st="2" end="2"/>
                                            </p:txEl>
                                          </p:spTgt>
                                        </p:tgtEl>
                                        <p:attrNameLst>
                                          <p:attrName>style.visibility</p:attrName>
                                        </p:attrNameLst>
                                      </p:cBhvr>
                                      <p:to>
                                        <p:strVal val="visible"/>
                                      </p:to>
                                    </p:set>
                                    <p:animEffect transition="in" filter="fade">
                                      <p:cBhvr>
                                        <p:cTn id="25" dur="250"/>
                                        <p:tgtEl>
                                          <p:spTgt spid="50">
                                            <p:txEl>
                                              <p:pRg st="2" end="2"/>
                                            </p:txEl>
                                          </p:spTgt>
                                        </p:tgtEl>
                                      </p:cBhvr>
                                    </p:animEffect>
                                    <p:anim calcmode="lin" valueType="num">
                                      <p:cBhvr>
                                        <p:cTn id="26" dur="25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27" dur="25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250"/>
                                        <p:tgtEl>
                                          <p:spTgt spid="24">
                                            <p:txEl>
                                              <p:pRg st="0" end="0"/>
                                            </p:txEl>
                                          </p:spTgt>
                                        </p:tgtEl>
                                      </p:cBhvr>
                                    </p:animEffect>
                                    <p:anim calcmode="lin" valueType="num">
                                      <p:cBhvr>
                                        <p:cTn id="33" dur="25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4" dur="250" fill="hold"/>
                                        <p:tgtEl>
                                          <p:spTgt spid="24">
                                            <p:txEl>
                                              <p:pRg st="0" end="0"/>
                                            </p:txEl>
                                          </p:spTgt>
                                        </p:tgtEl>
                                        <p:attrNameLst>
                                          <p:attrName>ppt_y</p:attrName>
                                        </p:attrNameLst>
                                      </p:cBhvr>
                                      <p:tavLst>
                                        <p:tav tm="0">
                                          <p:val>
                                            <p:strVal val="#ppt_y+.1"/>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250"/>
                                        <p:tgtEl>
                                          <p:spTgt spid="45"/>
                                        </p:tgtEl>
                                      </p:cBhvr>
                                    </p:animEffect>
                                  </p:childTnLst>
                                </p:cTn>
                              </p:par>
                              <p:par>
                                <p:cTn id="38" presetID="22" presetClass="entr" presetSubtype="2" fill="hold" grpId="0" nodeType="withEffect">
                                  <p:stCondLst>
                                    <p:cond delay="250"/>
                                  </p:stCondLst>
                                  <p:childTnLst>
                                    <p:set>
                                      <p:cBhvr>
                                        <p:cTn id="39" dur="1" fill="hold">
                                          <p:stCondLst>
                                            <p:cond delay="0"/>
                                          </p:stCondLst>
                                        </p:cTn>
                                        <p:tgtEl>
                                          <p:spTgt spid="46"/>
                                        </p:tgtEl>
                                        <p:attrNameLst>
                                          <p:attrName>style.visibility</p:attrName>
                                        </p:attrNameLst>
                                      </p:cBhvr>
                                      <p:to>
                                        <p:strVal val="visible"/>
                                      </p:to>
                                    </p:set>
                                    <p:animEffect transition="in" filter="wipe(right)">
                                      <p:cBhvr>
                                        <p:cTn id="40" dur="25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4">
                                            <p:txEl>
                                              <p:pRg st="1" end="1"/>
                                            </p:txEl>
                                          </p:spTgt>
                                        </p:tgtEl>
                                        <p:attrNameLst>
                                          <p:attrName>style.visibility</p:attrName>
                                        </p:attrNameLst>
                                      </p:cBhvr>
                                      <p:to>
                                        <p:strVal val="visible"/>
                                      </p:to>
                                    </p:set>
                                    <p:animEffect transition="in" filter="fade">
                                      <p:cBhvr>
                                        <p:cTn id="45" dur="250"/>
                                        <p:tgtEl>
                                          <p:spTgt spid="24">
                                            <p:txEl>
                                              <p:pRg st="1" end="1"/>
                                            </p:txEl>
                                          </p:spTgt>
                                        </p:tgtEl>
                                      </p:cBhvr>
                                    </p:animEffect>
                                    <p:anim calcmode="lin" valueType="num">
                                      <p:cBhvr>
                                        <p:cTn id="46" dur="25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7" dur="250" fill="hold"/>
                                        <p:tgtEl>
                                          <p:spTgt spid="24">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00"/>
                                  </p:stCondLst>
                                  <p:childTnLst>
                                    <p:set>
                                      <p:cBhvr>
                                        <p:cTn id="49" dur="1" fill="hold">
                                          <p:stCondLst>
                                            <p:cond delay="0"/>
                                          </p:stCondLst>
                                        </p:cTn>
                                        <p:tgtEl>
                                          <p:spTgt spid="24">
                                            <p:txEl>
                                              <p:pRg st="2" end="2"/>
                                            </p:txEl>
                                          </p:spTgt>
                                        </p:tgtEl>
                                        <p:attrNameLst>
                                          <p:attrName>style.visibility</p:attrName>
                                        </p:attrNameLst>
                                      </p:cBhvr>
                                      <p:to>
                                        <p:strVal val="visible"/>
                                      </p:to>
                                    </p:set>
                                    <p:animEffect transition="in" filter="fade">
                                      <p:cBhvr>
                                        <p:cTn id="50" dur="250"/>
                                        <p:tgtEl>
                                          <p:spTgt spid="24">
                                            <p:txEl>
                                              <p:pRg st="2" end="2"/>
                                            </p:txEl>
                                          </p:spTgt>
                                        </p:tgtEl>
                                      </p:cBhvr>
                                    </p:animEffect>
                                    <p:anim calcmode="lin" valueType="num">
                                      <p:cBhvr>
                                        <p:cTn id="51" dur="25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52" dur="250" fill="hold"/>
                                        <p:tgtEl>
                                          <p:spTgt spid="24">
                                            <p:txEl>
                                              <p:pRg st="2" end="2"/>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200"/>
                                  </p:stCondLst>
                                  <p:childTnLst>
                                    <p:set>
                                      <p:cBhvr>
                                        <p:cTn id="54" dur="1" fill="hold">
                                          <p:stCondLst>
                                            <p:cond delay="0"/>
                                          </p:stCondLst>
                                        </p:cTn>
                                        <p:tgtEl>
                                          <p:spTgt spid="24">
                                            <p:txEl>
                                              <p:pRg st="3" end="3"/>
                                            </p:txEl>
                                          </p:spTgt>
                                        </p:tgtEl>
                                        <p:attrNameLst>
                                          <p:attrName>style.visibility</p:attrName>
                                        </p:attrNameLst>
                                      </p:cBhvr>
                                      <p:to>
                                        <p:strVal val="visible"/>
                                      </p:to>
                                    </p:set>
                                    <p:animEffect transition="in" filter="fade">
                                      <p:cBhvr>
                                        <p:cTn id="55" dur="250"/>
                                        <p:tgtEl>
                                          <p:spTgt spid="24">
                                            <p:txEl>
                                              <p:pRg st="3" end="3"/>
                                            </p:txEl>
                                          </p:spTgt>
                                        </p:tgtEl>
                                      </p:cBhvr>
                                    </p:animEffect>
                                    <p:anim calcmode="lin" valueType="num">
                                      <p:cBhvr>
                                        <p:cTn id="56" dur="25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57" dur="25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200"/>
                                  </p:stCondLst>
                                  <p:childTnLst>
                                    <p:set>
                                      <p:cBhvr>
                                        <p:cTn id="61" dur="1" fill="hold">
                                          <p:stCondLst>
                                            <p:cond delay="0"/>
                                          </p:stCondLst>
                                        </p:cTn>
                                        <p:tgtEl>
                                          <p:spTgt spid="24">
                                            <p:txEl>
                                              <p:pRg st="4" end="4"/>
                                            </p:txEl>
                                          </p:spTgt>
                                        </p:tgtEl>
                                        <p:attrNameLst>
                                          <p:attrName>style.visibility</p:attrName>
                                        </p:attrNameLst>
                                      </p:cBhvr>
                                      <p:to>
                                        <p:strVal val="visible"/>
                                      </p:to>
                                    </p:set>
                                    <p:animEffect transition="in" filter="fade">
                                      <p:cBhvr>
                                        <p:cTn id="62" dur="250"/>
                                        <p:tgtEl>
                                          <p:spTgt spid="24">
                                            <p:txEl>
                                              <p:pRg st="4" end="4"/>
                                            </p:txEl>
                                          </p:spTgt>
                                        </p:tgtEl>
                                      </p:cBhvr>
                                    </p:animEffect>
                                    <p:anim calcmode="lin" valueType="num">
                                      <p:cBhvr>
                                        <p:cTn id="63" dur="25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64" dur="25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0" grpId="0" uiExpand="1" build="p" bldLvl="2"/>
      <p:bldP spid="24"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5723467" y="-1"/>
            <a:ext cx="6468533"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Challenges</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6468535" y="1376363"/>
            <a:ext cx="5723465"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wide variety of algorithms</a:t>
            </a:r>
          </a:p>
          <a:p>
            <a:pPr lvl="1"/>
            <a:r>
              <a:rPr lang="en-US" altLang="zh-CN" dirty="0"/>
              <a:t>Algorithm-awareness</a:t>
            </a:r>
          </a:p>
          <a:p>
            <a:r>
              <a:rPr lang="en-US" altLang="zh-CN" dirty="0"/>
              <a:t>Dynamic environment</a:t>
            </a:r>
          </a:p>
          <a:p>
            <a:pPr lvl="1"/>
            <a:r>
              <a:rPr lang="en-US" altLang="zh-CN" dirty="0"/>
              <a:t>Trial add &amp; removal</a:t>
            </a:r>
          </a:p>
          <a:p>
            <a:pPr lvl="1"/>
            <a:r>
              <a:rPr lang="en-US" altLang="zh-CN" dirty="0"/>
              <a:t>Resources add &amp; removal</a:t>
            </a:r>
          </a:p>
          <a:p>
            <a:r>
              <a:rPr lang="en-US" altLang="zh-CN" dirty="0"/>
              <a:t>Heterogeneity in trial profiles</a:t>
            </a:r>
          </a:p>
          <a:p>
            <a:pPr lvl="1"/>
            <a:r>
              <a:rPr lang="en-US" altLang="zh-CN" dirty="0"/>
              <a:t>Nonpredictable iteration time</a:t>
            </a:r>
          </a:p>
          <a:p>
            <a:endParaRPr lang="en-US" altLang="zh-CN" dirty="0"/>
          </a:p>
        </p:txBody>
      </p:sp>
      <p:sp>
        <p:nvSpPr>
          <p:cNvPr id="6" name="灯片编号占位符 1">
            <a:extLst>
              <a:ext uri="{FF2B5EF4-FFF2-40B4-BE49-F238E27FC236}">
                <a16:creationId xmlns:a16="http://schemas.microsoft.com/office/drawing/2014/main" id="{44184D92-2992-4E1C-B6D9-EAFB07FFC2FA}"/>
              </a:ext>
            </a:extLst>
          </p:cNvPr>
          <p:cNvSpPr>
            <a:spLocks noGrp="1"/>
          </p:cNvSpPr>
          <p:nvPr>
            <p:ph type="sldNum" sz="quarter" idx="4"/>
          </p:nvPr>
        </p:nvSpPr>
        <p:spPr>
          <a:xfrm>
            <a:off x="8505779" y="6356350"/>
            <a:ext cx="2844800" cy="365125"/>
          </a:xfrm>
        </p:spPr>
        <p:txBody>
          <a:bodyPr/>
          <a:lstStyle/>
          <a:p>
            <a:fld id="{AB784BE6-8AD8-2A49-BC7C-EB31A7D2B34C}" type="slidenum">
              <a:rPr lang="en-US" smtClean="0"/>
              <a:pPr/>
              <a:t>16</a:t>
            </a:fld>
            <a:endParaRPr lang="en-US" dirty="0"/>
          </a:p>
        </p:txBody>
      </p:sp>
      <p:sp>
        <p:nvSpPr>
          <p:cNvPr id="7" name="内容占位符 2">
            <a:extLst>
              <a:ext uri="{FF2B5EF4-FFF2-40B4-BE49-F238E27FC236}">
                <a16:creationId xmlns:a16="http://schemas.microsoft.com/office/drawing/2014/main" id="{B59EA026-34C4-410B-9591-3F4E98D513D1}"/>
              </a:ext>
            </a:extLst>
          </p:cNvPr>
          <p:cNvSpPr txBox="1">
            <a:spLocks/>
          </p:cNvSpPr>
          <p:nvPr/>
        </p:nvSpPr>
        <p:spPr>
          <a:xfrm>
            <a:off x="838200" y="1376363"/>
            <a:ext cx="5257800"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State-of-the-art resource efficiency</a:t>
            </a:r>
          </a:p>
          <a:p>
            <a:pPr lvl="1"/>
            <a:r>
              <a:rPr lang="en-US" altLang="zh-CN" dirty="0"/>
              <a:t>Inter-GPU: distributed training</a:t>
            </a:r>
          </a:p>
          <a:p>
            <a:pPr lvl="1"/>
            <a:r>
              <a:rPr lang="en-US" altLang="zh-CN" dirty="0"/>
              <a:t>Intra-GPU: Nvidia MPS</a:t>
            </a:r>
          </a:p>
          <a:p>
            <a:r>
              <a:rPr lang="en-US" altLang="zh-CN" dirty="0"/>
              <a:t>Apply to most tuning algorithms</a:t>
            </a:r>
          </a:p>
          <a:p>
            <a:r>
              <a:rPr lang="en-US" altLang="zh-CN" dirty="0"/>
              <a:t>React to cluster resource changes</a:t>
            </a:r>
          </a:p>
          <a:p>
            <a:pPr marL="0" indent="0">
              <a:buNone/>
            </a:pPr>
            <a:endParaRPr lang="en-US" altLang="zh-CN" dirty="0"/>
          </a:p>
        </p:txBody>
      </p:sp>
      <p:sp>
        <p:nvSpPr>
          <p:cNvPr id="8" name="Title 1">
            <a:extLst>
              <a:ext uri="{FF2B5EF4-FFF2-40B4-BE49-F238E27FC236}">
                <a16:creationId xmlns:a16="http://schemas.microsoft.com/office/drawing/2014/main" id="{65DA9D39-FF59-4CDA-9254-F23EBB2DE8BC}"/>
              </a:ext>
            </a:extLst>
          </p:cNvPr>
          <p:cNvSpPr txBox="1">
            <a:spLocks/>
          </p:cNvSpPr>
          <p:nvPr/>
        </p:nvSpPr>
        <p:spPr>
          <a:xfrm>
            <a:off x="0" y="-1"/>
            <a:ext cx="6096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Goals</a:t>
            </a:r>
          </a:p>
        </p:txBody>
      </p:sp>
    </p:spTree>
    <p:extLst>
      <p:ext uri="{BB962C8B-B14F-4D97-AF65-F5344CB8AC3E}">
        <p14:creationId xmlns:p14="http://schemas.microsoft.com/office/powerpoint/2010/main" val="13818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17</a:t>
            </a:fld>
            <a:endParaRPr lang="en-US"/>
          </a:p>
        </p:txBody>
      </p:sp>
      <p:sp>
        <p:nvSpPr>
          <p:cNvPr id="19" name="Title 1">
            <a:extLst>
              <a:ext uri="{FF2B5EF4-FFF2-40B4-BE49-F238E27FC236}">
                <a16:creationId xmlns:a16="http://schemas.microsoft.com/office/drawing/2014/main" id="{DB6B37C0-0D45-4807-A400-D6B6F8BCD5EE}"/>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a:t>Resource Parallelism</a:t>
            </a:r>
            <a:endParaRPr lang="en-US"/>
          </a:p>
        </p:txBody>
      </p:sp>
      <p:sp>
        <p:nvSpPr>
          <p:cNvPr id="21" name="内容占位符 2">
            <a:extLst>
              <a:ext uri="{FF2B5EF4-FFF2-40B4-BE49-F238E27FC236}">
                <a16:creationId xmlns:a16="http://schemas.microsoft.com/office/drawing/2014/main" id="{161F0491-9BB8-4BE2-B202-3FFB913A7CD8}"/>
              </a:ext>
            </a:extLst>
          </p:cNvPr>
          <p:cNvSpPr txBox="1">
            <a:spLocks/>
          </p:cNvSpPr>
          <p:nvPr/>
        </p:nvSpPr>
        <p:spPr>
          <a:xfrm>
            <a:off x="506361" y="1376363"/>
            <a:ext cx="11166987"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1">
              <a:buNone/>
            </a:pPr>
            <a:r>
              <a:rPr lang="en-US" sz="2800"/>
              <a:t>1. Intuition: More trials than resources</a:t>
            </a:r>
          </a:p>
          <a:p>
            <a:pPr marL="1371600" lvl="2" indent="-457200"/>
            <a:r>
              <a:rPr lang="en-US" altLang="zh-CN" sz="2800">
                <a:solidFill>
                  <a:srgbClr val="FF5700"/>
                </a:solidFill>
              </a:rPr>
              <a:t>Intra-GPU parallelism</a:t>
            </a:r>
            <a:r>
              <a:rPr lang="en-US" altLang="zh-CN" sz="2800"/>
              <a:t>: NVIDIA MPS</a:t>
            </a:r>
            <a:endParaRPr lang="en-US" sz="2800"/>
          </a:p>
          <a:p>
            <a:pPr lvl="1">
              <a:buNone/>
            </a:pPr>
            <a:r>
              <a:rPr lang="en-US" sz="2800"/>
              <a:t>2. Intuition : More resources than trials</a:t>
            </a:r>
          </a:p>
          <a:p>
            <a:pPr lvl="2"/>
            <a:r>
              <a:rPr lang="en-US" altLang="zh-CN" sz="2800">
                <a:solidFill>
                  <a:srgbClr val="FF5700"/>
                </a:solidFill>
              </a:rPr>
              <a:t>  Inter-GPU parallelism</a:t>
            </a:r>
            <a:r>
              <a:rPr lang="en-US" altLang="zh-CN" sz="2800"/>
              <a:t>: distributed training/elastic resource</a:t>
            </a:r>
          </a:p>
          <a:p>
            <a:pPr marL="800100" lvl="1" indent="-342900"/>
            <a:endParaRPr lang="en-US" altLang="zh-CN" sz="2800" dirty="0"/>
          </a:p>
          <a:p>
            <a:pPr marL="457200" lvl="1" indent="0">
              <a:buNone/>
            </a:pPr>
            <a:r>
              <a:rPr lang="en-US" altLang="zh-CN" sz="2800"/>
              <a:t>How to account for overhead ? </a:t>
            </a:r>
            <a:endParaRPr lang="en-US" altLang="zh-CN" sz="2800" dirty="0"/>
          </a:p>
          <a:p>
            <a:pPr marL="1257300" lvl="2"/>
            <a:r>
              <a:rPr lang="en-US" altLang="zh-CN" sz="2800"/>
              <a:t>Marginal benefit assessment</a:t>
            </a:r>
            <a:endParaRPr lang="en-US" altLang="zh-CN" sz="2800" dirty="0"/>
          </a:p>
        </p:txBody>
      </p:sp>
    </p:spTree>
    <p:extLst>
      <p:ext uri="{BB962C8B-B14F-4D97-AF65-F5344CB8AC3E}">
        <p14:creationId xmlns:p14="http://schemas.microsoft.com/office/powerpoint/2010/main" val="350975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18</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t>Outline</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3400" dirty="0">
                <a:solidFill>
                  <a:schemeClr val="bg1">
                    <a:lumMod val="50000"/>
                  </a:schemeClr>
                </a:solidFill>
              </a:rPr>
              <a:t>1. Background and Motivation</a:t>
            </a:r>
            <a:endParaRPr lang="en-US" sz="3400" dirty="0">
              <a:solidFill>
                <a:schemeClr val="bg1">
                  <a:lumMod val="50000"/>
                </a:schemeClr>
              </a:solidFill>
            </a:endParaRPr>
          </a:p>
          <a:p>
            <a:pPr marL="0" indent="0">
              <a:lnSpc>
                <a:spcPct val="200000"/>
              </a:lnSpc>
              <a:buNone/>
            </a:pPr>
            <a:r>
              <a:rPr lang="en-US" altLang="zh-CN" sz="3400" dirty="0"/>
              <a:t>2. Abstraction and Algorithms</a:t>
            </a:r>
          </a:p>
          <a:p>
            <a:pPr marL="0" indent="0">
              <a:lnSpc>
                <a:spcPct val="200000"/>
              </a:lnSpc>
              <a:buNone/>
            </a:pPr>
            <a:r>
              <a:rPr lang="en-US" altLang="zh-CN" sz="3400" dirty="0">
                <a:solidFill>
                  <a:schemeClr val="bg1">
                    <a:lumMod val="50000"/>
                  </a:schemeClr>
                </a:solidFill>
              </a:rPr>
              <a:t>3. Evaluation</a:t>
            </a:r>
          </a:p>
        </p:txBody>
      </p:sp>
    </p:spTree>
    <p:extLst>
      <p:ext uri="{BB962C8B-B14F-4D97-AF65-F5344CB8AC3E}">
        <p14:creationId xmlns:p14="http://schemas.microsoft.com/office/powerpoint/2010/main" val="301580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dirty="0"/>
              <a:t>The Interface: </a:t>
            </a:r>
            <a:r>
              <a:rPr lang="en-US" altLang="zh-CN" b="1" dirty="0"/>
              <a:t>TrialGroup </a:t>
            </a:r>
            <a:endParaRPr lang="en-US" dirty="0"/>
          </a:p>
        </p:txBody>
      </p:sp>
      <p:sp>
        <p:nvSpPr>
          <p:cNvPr id="5" name="内容占位符 2" hidden="1">
            <a:extLst>
              <a:ext uri="{FF2B5EF4-FFF2-40B4-BE49-F238E27FC236}">
                <a16:creationId xmlns:a16="http://schemas.microsoft.com/office/drawing/2014/main" id="{690202A1-7833-4FB4-99AF-4748E230DEBF}"/>
              </a:ext>
            </a:extLst>
          </p:cNvPr>
          <p:cNvSpPr txBox="1">
            <a:spLocks/>
          </p:cNvSpPr>
          <p:nvPr/>
        </p:nvSpPr>
        <p:spPr>
          <a:xfrm>
            <a:off x="626533" y="1196446"/>
            <a:ext cx="11973213" cy="2175934"/>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None/>
            </a:pPr>
            <a:r>
              <a:rPr lang="en-US" sz="3600" dirty="0"/>
              <a:t>Definition: </a:t>
            </a:r>
            <a:endParaRPr lang="en-US" dirty="0"/>
          </a:p>
          <a:p>
            <a:pPr lvl="2">
              <a:lnSpc>
                <a:spcPct val="150000"/>
              </a:lnSpc>
              <a:buNone/>
            </a:pPr>
            <a:r>
              <a:rPr lang="en-US" sz="2600" dirty="0"/>
              <a:t>A group of training trials with a training budget associated to each trial.</a:t>
            </a:r>
          </a:p>
          <a:p>
            <a:pPr lvl="1">
              <a:lnSpc>
                <a:spcPct val="150000"/>
              </a:lnSpc>
              <a:spcBef>
                <a:spcPts val="560"/>
              </a:spcBef>
              <a:buNone/>
            </a:pPr>
            <a:endParaRPr lang="en-US" sz="3600" dirty="0"/>
          </a:p>
          <a:p>
            <a:pPr lvl="1">
              <a:lnSpc>
                <a:spcPct val="150000"/>
              </a:lnSpc>
              <a:spcBef>
                <a:spcPts val="560"/>
              </a:spcBef>
            </a:pPr>
            <a:endParaRPr lang="en-US" altLang="zh-CN" dirty="0"/>
          </a:p>
        </p:txBody>
      </p:sp>
      <p:sp>
        <p:nvSpPr>
          <p:cNvPr id="38" name="内容占位符 2">
            <a:extLst>
              <a:ext uri="{FF2B5EF4-FFF2-40B4-BE49-F238E27FC236}">
                <a16:creationId xmlns:a16="http://schemas.microsoft.com/office/drawing/2014/main" id="{B3DD3881-4AB6-4425-A5D9-BDC3923636C0}"/>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Definition</a:t>
            </a:r>
          </a:p>
          <a:p>
            <a:pPr marL="457200" lvl="1" indent="0">
              <a:buNone/>
            </a:pPr>
            <a:r>
              <a:rPr lang="en-US" altLang="zh-CN" dirty="0"/>
              <a:t>A group of training trials with a training budget associated to each trial.</a:t>
            </a:r>
          </a:p>
          <a:p>
            <a:r>
              <a:rPr lang="en-US" altLang="zh-CN" dirty="0"/>
              <a:t>Example</a:t>
            </a:r>
          </a:p>
          <a:p>
            <a:pPr lvl="1"/>
            <a:r>
              <a:rPr lang="en-US" altLang="zh-CN" dirty="0"/>
              <a:t>Given 5 trials to evaluate:</a:t>
            </a:r>
          </a:p>
          <a:p>
            <a:pPr lvl="1"/>
            <a:endParaRPr lang="en-US" altLang="zh-CN" dirty="0"/>
          </a:p>
          <a:p>
            <a:pPr lvl="1"/>
            <a:endParaRPr lang="en-US" altLang="zh-CN" dirty="0"/>
          </a:p>
          <a:p>
            <a:pPr lvl="1"/>
            <a:r>
              <a:rPr lang="en-US" altLang="zh-CN" dirty="0"/>
              <a:t>Grid/random search:</a:t>
            </a:r>
          </a:p>
          <a:p>
            <a:pPr lvl="1"/>
            <a:endParaRPr lang="en-US" altLang="zh-CN" dirty="0"/>
          </a:p>
          <a:p>
            <a:pPr lvl="1"/>
            <a:endParaRPr lang="en-US" altLang="zh-CN" dirty="0"/>
          </a:p>
          <a:p>
            <a:pPr lvl="1"/>
            <a:r>
              <a:rPr lang="en-US" altLang="zh-CN" dirty="0"/>
              <a:t>Sequential model-based algorithms:</a:t>
            </a:r>
          </a:p>
        </p:txBody>
      </p:sp>
      <p:sp>
        <p:nvSpPr>
          <p:cNvPr id="6" name="灯片编号占位符 1">
            <a:extLst>
              <a:ext uri="{FF2B5EF4-FFF2-40B4-BE49-F238E27FC236}">
                <a16:creationId xmlns:a16="http://schemas.microsoft.com/office/drawing/2014/main" id="{F6484045-0C3B-4B8B-92DD-87AD42A3BA83}"/>
              </a:ext>
            </a:extLst>
          </p:cNvPr>
          <p:cNvSpPr>
            <a:spLocks noGrp="1"/>
          </p:cNvSpPr>
          <p:nvPr>
            <p:ph type="sldNum" sz="quarter" idx="4"/>
          </p:nvPr>
        </p:nvSpPr>
        <p:spPr>
          <a:xfrm>
            <a:off x="10319762" y="6428619"/>
            <a:ext cx="1214967" cy="365125"/>
          </a:xfrm>
        </p:spPr>
        <p:txBody>
          <a:bodyPr/>
          <a:lstStyle/>
          <a:p>
            <a:fld id="{AB784BE6-8AD8-2A49-BC7C-EB31A7D2B34C}" type="slidenum">
              <a:rPr lang="en-US" smtClean="0"/>
              <a:pPr/>
              <a:t>19</a:t>
            </a:fld>
            <a:endParaRPr lang="en-US" dirty="0"/>
          </a:p>
        </p:txBody>
      </p:sp>
      <p:grpSp>
        <p:nvGrpSpPr>
          <p:cNvPr id="7" name="Group 6">
            <a:extLst>
              <a:ext uri="{FF2B5EF4-FFF2-40B4-BE49-F238E27FC236}">
                <a16:creationId xmlns:a16="http://schemas.microsoft.com/office/drawing/2014/main" id="{6D609837-44E0-4D2D-9404-9B85849B3FD3}"/>
              </a:ext>
            </a:extLst>
          </p:cNvPr>
          <p:cNvGrpSpPr/>
          <p:nvPr/>
        </p:nvGrpSpPr>
        <p:grpSpPr>
          <a:xfrm>
            <a:off x="6661440" y="5236961"/>
            <a:ext cx="2733382" cy="1025524"/>
            <a:chOff x="7175788" y="5653612"/>
            <a:chExt cx="2733382" cy="1025524"/>
          </a:xfrm>
        </p:grpSpPr>
        <p:sp>
          <p:nvSpPr>
            <p:cNvPr id="13" name="Rectangle: Rounded Corners 12">
              <a:extLst>
                <a:ext uri="{FF2B5EF4-FFF2-40B4-BE49-F238E27FC236}">
                  <a16:creationId xmlns:a16="http://schemas.microsoft.com/office/drawing/2014/main" id="{7B68F742-E5A0-4903-B8DF-154EACDE3B2D}"/>
                </a:ext>
              </a:extLst>
            </p:cNvPr>
            <p:cNvSpPr/>
            <p:nvPr/>
          </p:nvSpPr>
          <p:spPr>
            <a:xfrm>
              <a:off x="8719606" y="5654673"/>
              <a:ext cx="427567" cy="491066"/>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80A6D66-D913-4026-8778-9203F7582567}"/>
                </a:ext>
              </a:extLst>
            </p:cNvPr>
            <p:cNvSpPr/>
            <p:nvPr/>
          </p:nvSpPr>
          <p:spPr>
            <a:xfrm>
              <a:off x="7175788" y="6188070"/>
              <a:ext cx="427567" cy="491066"/>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7662885-5419-4D3D-8BAF-901E0B841E14}"/>
                </a:ext>
              </a:extLst>
            </p:cNvPr>
            <p:cNvSpPr/>
            <p:nvPr/>
          </p:nvSpPr>
          <p:spPr>
            <a:xfrm>
              <a:off x="7175788" y="5658902"/>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CBDB1BD-A892-4B3F-8D95-283694B9172A}"/>
                </a:ext>
              </a:extLst>
            </p:cNvPr>
            <p:cNvSpPr/>
            <p:nvPr/>
          </p:nvSpPr>
          <p:spPr>
            <a:xfrm>
              <a:off x="9481603" y="5653612"/>
              <a:ext cx="427567" cy="491066"/>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2F90757D-FC64-4034-A88A-23C3E69FEE6F}"/>
                </a:ext>
              </a:extLst>
            </p:cNvPr>
            <p:cNvSpPr/>
            <p:nvPr/>
          </p:nvSpPr>
          <p:spPr>
            <a:xfrm>
              <a:off x="7962893" y="5662077"/>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A2A42785-89B4-4D84-B516-C44AF3315E9C}"/>
              </a:ext>
            </a:extLst>
          </p:cNvPr>
          <p:cNvGrpSpPr/>
          <p:nvPr/>
        </p:nvGrpSpPr>
        <p:grpSpPr>
          <a:xfrm>
            <a:off x="6661440" y="3809995"/>
            <a:ext cx="1422402" cy="1046688"/>
            <a:chOff x="7411505" y="4167714"/>
            <a:chExt cx="1422402" cy="1046688"/>
          </a:xfrm>
        </p:grpSpPr>
        <p:sp>
          <p:nvSpPr>
            <p:cNvPr id="18" name="Rectangle: Rounded Corners 17">
              <a:extLst>
                <a:ext uri="{FF2B5EF4-FFF2-40B4-BE49-F238E27FC236}">
                  <a16:creationId xmlns:a16="http://schemas.microsoft.com/office/drawing/2014/main" id="{2335F7C8-42EF-46B6-9BFF-C1A12ADA5E77}"/>
                </a:ext>
              </a:extLst>
            </p:cNvPr>
            <p:cNvSpPr/>
            <p:nvPr/>
          </p:nvSpPr>
          <p:spPr>
            <a:xfrm>
              <a:off x="8406340" y="4167714"/>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7A293821-A55B-470E-B02A-0FA38A6698B1}"/>
                </a:ext>
              </a:extLst>
            </p:cNvPr>
            <p:cNvSpPr/>
            <p:nvPr/>
          </p:nvSpPr>
          <p:spPr>
            <a:xfrm>
              <a:off x="7411505" y="4167714"/>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AF4788F1-603E-4230-8393-C129735B42D6}"/>
                </a:ext>
              </a:extLst>
            </p:cNvPr>
            <p:cNvSpPr/>
            <p:nvPr/>
          </p:nvSpPr>
          <p:spPr>
            <a:xfrm>
              <a:off x="7908923" y="4167714"/>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ABDBE114-0ACB-4B7B-B4AD-B931222980C4}"/>
                </a:ext>
              </a:extLst>
            </p:cNvPr>
            <p:cNvSpPr/>
            <p:nvPr/>
          </p:nvSpPr>
          <p:spPr>
            <a:xfrm>
              <a:off x="7411505" y="4733919"/>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E6CF0018-0591-4CE1-9141-5FB9E9115F78}"/>
                </a:ext>
              </a:extLst>
            </p:cNvPr>
            <p:cNvSpPr/>
            <p:nvPr/>
          </p:nvSpPr>
          <p:spPr>
            <a:xfrm>
              <a:off x="7908922" y="4733918"/>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B9765802-8E01-4221-B745-76FE2A460EF2}"/>
              </a:ext>
            </a:extLst>
          </p:cNvPr>
          <p:cNvGrpSpPr/>
          <p:nvPr/>
        </p:nvGrpSpPr>
        <p:grpSpPr>
          <a:xfrm>
            <a:off x="6557433" y="5174653"/>
            <a:ext cx="2963309" cy="1159342"/>
            <a:chOff x="7048500" y="5557770"/>
            <a:chExt cx="2963309" cy="1159342"/>
          </a:xfrm>
        </p:grpSpPr>
        <p:sp>
          <p:nvSpPr>
            <p:cNvPr id="28" name="Rectangle: Rounded Corners 27">
              <a:extLst>
                <a:ext uri="{FF2B5EF4-FFF2-40B4-BE49-F238E27FC236}">
                  <a16:creationId xmlns:a16="http://schemas.microsoft.com/office/drawing/2014/main" id="{5BB07D20-D8DD-4E78-A03B-08147EBEC35A}"/>
                </a:ext>
              </a:extLst>
            </p:cNvPr>
            <p:cNvSpPr/>
            <p:nvPr/>
          </p:nvSpPr>
          <p:spPr>
            <a:xfrm>
              <a:off x="7048500" y="5557770"/>
              <a:ext cx="617003" cy="115934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8DD6EA4-376F-40D8-8995-E66CB0DF04EE}"/>
                </a:ext>
              </a:extLst>
            </p:cNvPr>
            <p:cNvSpPr/>
            <p:nvPr/>
          </p:nvSpPr>
          <p:spPr>
            <a:xfrm>
              <a:off x="7771342"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4B02EC90-AFF5-4431-8516-A6B6E1CD4BA6}"/>
                </a:ext>
              </a:extLst>
            </p:cNvPr>
            <p:cNvSpPr/>
            <p:nvPr/>
          </p:nvSpPr>
          <p:spPr>
            <a:xfrm>
              <a:off x="8543913"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66EE5F0-AB9F-47C4-81E8-D39E0FE9B153}"/>
                </a:ext>
              </a:extLst>
            </p:cNvPr>
            <p:cNvSpPr/>
            <p:nvPr/>
          </p:nvSpPr>
          <p:spPr>
            <a:xfrm>
              <a:off x="9316484"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B6A3AC84-62FF-432D-80F9-0026820A7730}"/>
              </a:ext>
            </a:extLst>
          </p:cNvPr>
          <p:cNvGrpSpPr/>
          <p:nvPr/>
        </p:nvGrpSpPr>
        <p:grpSpPr>
          <a:xfrm>
            <a:off x="8364007" y="3620557"/>
            <a:ext cx="1054100" cy="1464733"/>
            <a:chOff x="8855074" y="4035424"/>
            <a:chExt cx="1054100" cy="1464733"/>
          </a:xfrm>
        </p:grpSpPr>
        <p:cxnSp>
          <p:nvCxnSpPr>
            <p:cNvPr id="34" name="Straight Arrow Connector 33">
              <a:extLst>
                <a:ext uri="{FF2B5EF4-FFF2-40B4-BE49-F238E27FC236}">
                  <a16:creationId xmlns:a16="http://schemas.microsoft.com/office/drawing/2014/main" id="{AF4FA100-2340-462C-92EA-32E604A21B5B}"/>
                </a:ext>
              </a:extLst>
            </p:cNvPr>
            <p:cNvCxnSpPr>
              <a:cxnSpLocks/>
            </p:cNvCxnSpPr>
            <p:nvPr/>
          </p:nvCxnSpPr>
          <p:spPr>
            <a:xfrm flipH="1">
              <a:off x="9553573" y="4194173"/>
              <a:ext cx="355601" cy="1253067"/>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335C4E9-8C83-4C0B-8F8F-9371FBED5098}"/>
                </a:ext>
              </a:extLst>
            </p:cNvPr>
            <p:cNvCxnSpPr>
              <a:cxnSpLocks/>
            </p:cNvCxnSpPr>
            <p:nvPr/>
          </p:nvCxnSpPr>
          <p:spPr>
            <a:xfrm flipH="1">
              <a:off x="8855074" y="4035424"/>
              <a:ext cx="747184" cy="1464733"/>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B2540446-6B71-4D8D-980F-E9CD056E312B}"/>
              </a:ext>
            </a:extLst>
          </p:cNvPr>
          <p:cNvGrpSpPr/>
          <p:nvPr/>
        </p:nvGrpSpPr>
        <p:grpSpPr>
          <a:xfrm>
            <a:off x="6557433" y="3310629"/>
            <a:ext cx="4702174" cy="1620355"/>
            <a:chOff x="7048500" y="3674699"/>
            <a:chExt cx="4702174" cy="1620355"/>
          </a:xfrm>
        </p:grpSpPr>
        <p:sp>
          <p:nvSpPr>
            <p:cNvPr id="27" name="Rectangle: Rounded Corners 26">
              <a:extLst>
                <a:ext uri="{FF2B5EF4-FFF2-40B4-BE49-F238E27FC236}">
                  <a16:creationId xmlns:a16="http://schemas.microsoft.com/office/drawing/2014/main" id="{13E965FD-FCC5-4E88-8395-E7E52C1C2BF5}"/>
                </a:ext>
              </a:extLst>
            </p:cNvPr>
            <p:cNvSpPr/>
            <p:nvPr/>
          </p:nvSpPr>
          <p:spPr>
            <a:xfrm>
              <a:off x="7048500" y="4105574"/>
              <a:ext cx="1642051" cy="1189480"/>
            </a:xfrm>
            <a:prstGeom prst="roundRect">
              <a:avLst>
                <a:gd name="adj" fmla="val 10450"/>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1435FABF-9EB8-4454-99E5-3FAFDC90F584}"/>
                </a:ext>
              </a:extLst>
            </p:cNvPr>
            <p:cNvCxnSpPr>
              <a:cxnSpLocks/>
            </p:cNvCxnSpPr>
            <p:nvPr/>
          </p:nvCxnSpPr>
          <p:spPr>
            <a:xfrm flipH="1">
              <a:off x="8855074" y="3802590"/>
              <a:ext cx="582661" cy="371475"/>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37" name="内容占位符 2">
              <a:extLst>
                <a:ext uri="{FF2B5EF4-FFF2-40B4-BE49-F238E27FC236}">
                  <a16:creationId xmlns:a16="http://schemas.microsoft.com/office/drawing/2014/main" id="{ABBAFB4B-49CA-45D8-93F1-BDE18F953F8E}"/>
                </a:ext>
              </a:extLst>
            </p:cNvPr>
            <p:cNvSpPr txBox="1">
              <a:spLocks/>
            </p:cNvSpPr>
            <p:nvPr/>
          </p:nvSpPr>
          <p:spPr>
            <a:xfrm>
              <a:off x="9602258" y="3674699"/>
              <a:ext cx="2148416" cy="445758"/>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One TrialGroup</a:t>
              </a:r>
            </a:p>
          </p:txBody>
        </p:sp>
      </p:grpSp>
      <p:grpSp>
        <p:nvGrpSpPr>
          <p:cNvPr id="11" name="Group 10">
            <a:extLst>
              <a:ext uri="{FF2B5EF4-FFF2-40B4-BE49-F238E27FC236}">
                <a16:creationId xmlns:a16="http://schemas.microsoft.com/office/drawing/2014/main" id="{C87556BA-E25F-47CA-BD36-338AC79D55B3}"/>
              </a:ext>
            </a:extLst>
          </p:cNvPr>
          <p:cNvGrpSpPr/>
          <p:nvPr/>
        </p:nvGrpSpPr>
        <p:grpSpPr>
          <a:xfrm>
            <a:off x="7085832" y="5484325"/>
            <a:ext cx="1892010" cy="6158"/>
            <a:chOff x="7613938" y="5905209"/>
            <a:chExt cx="1892010" cy="6158"/>
          </a:xfrm>
        </p:grpSpPr>
        <p:cxnSp>
          <p:nvCxnSpPr>
            <p:cNvPr id="10" name="Straight Arrow Connector 9">
              <a:extLst>
                <a:ext uri="{FF2B5EF4-FFF2-40B4-BE49-F238E27FC236}">
                  <a16:creationId xmlns:a16="http://schemas.microsoft.com/office/drawing/2014/main" id="{39DF9276-0109-4C07-849A-C82C131E53EF}"/>
                </a:ext>
              </a:extLst>
            </p:cNvPr>
            <p:cNvCxnSpPr>
              <a:cxnSpLocks/>
            </p:cNvCxnSpPr>
            <p:nvPr/>
          </p:nvCxnSpPr>
          <p:spPr>
            <a:xfrm>
              <a:off x="7613938" y="5905209"/>
              <a:ext cx="348672" cy="6158"/>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276B3D-13B0-4F1C-B926-89C8E466367E}"/>
                </a:ext>
              </a:extLst>
            </p:cNvPr>
            <p:cNvCxnSpPr>
              <a:cxnSpLocks/>
            </p:cNvCxnSpPr>
            <p:nvPr/>
          </p:nvCxnSpPr>
          <p:spPr>
            <a:xfrm>
              <a:off x="8390369" y="5905209"/>
              <a:ext cx="348672" cy="6158"/>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C4E129D-DB6B-42CC-8F99-E69763B2143E}"/>
                </a:ext>
              </a:extLst>
            </p:cNvPr>
            <p:cNvCxnSpPr>
              <a:cxnSpLocks/>
            </p:cNvCxnSpPr>
            <p:nvPr/>
          </p:nvCxnSpPr>
          <p:spPr>
            <a:xfrm>
              <a:off x="9157276" y="5905209"/>
              <a:ext cx="348672" cy="6158"/>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916A6152-4BCD-4AF7-9E41-A80E6B23337B}"/>
              </a:ext>
            </a:extLst>
          </p:cNvPr>
          <p:cNvGrpSpPr/>
          <p:nvPr/>
        </p:nvGrpSpPr>
        <p:grpSpPr>
          <a:xfrm>
            <a:off x="4974167" y="2819394"/>
            <a:ext cx="829736" cy="480483"/>
            <a:chOff x="4974167" y="3682993"/>
            <a:chExt cx="829736" cy="480483"/>
          </a:xfrm>
        </p:grpSpPr>
        <p:sp>
          <p:nvSpPr>
            <p:cNvPr id="24" name="Rectangle: Rounded Corners 23">
              <a:extLst>
                <a:ext uri="{FF2B5EF4-FFF2-40B4-BE49-F238E27FC236}">
                  <a16:creationId xmlns:a16="http://schemas.microsoft.com/office/drawing/2014/main" id="{36F79E22-515C-4109-B994-08BB51156FE6}"/>
                </a:ext>
              </a:extLst>
            </p:cNvPr>
            <p:cNvSpPr/>
            <p:nvPr/>
          </p:nvSpPr>
          <p:spPr>
            <a:xfrm>
              <a:off x="4974167" y="3682993"/>
              <a:ext cx="427567" cy="480483"/>
            </a:xfrm>
            <a:prstGeom prst="roundRect">
              <a:avLst/>
            </a:prstGeom>
            <a:solidFill>
              <a:schemeClr val="accent1">
                <a:lumMod val="40000"/>
                <a:lumOff val="60000"/>
              </a:schemeClr>
            </a:soli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文本框 11">
              <a:extLst>
                <a:ext uri="{FF2B5EF4-FFF2-40B4-BE49-F238E27FC236}">
                  <a16:creationId xmlns:a16="http://schemas.microsoft.com/office/drawing/2014/main" id="{5CA75584-C595-4BEF-90E6-061128562F40}"/>
                </a:ext>
              </a:extLst>
            </p:cNvPr>
            <p:cNvSpPr txBox="1"/>
            <p:nvPr/>
          </p:nvSpPr>
          <p:spPr>
            <a:xfrm>
              <a:off x="5471487" y="3738568"/>
              <a:ext cx="332416" cy="369332"/>
            </a:xfrm>
            <a:prstGeom prst="rect">
              <a:avLst/>
            </a:prstGeom>
            <a:noFill/>
          </p:spPr>
          <p:txBody>
            <a:bodyPr wrap="square" lIns="0" tIns="0" rIns="0" bIns="0" rtlCol="0" anchor="ctr" anchorCtr="0">
              <a:spAutoFit/>
            </a:bodyPr>
            <a:lstStyle/>
            <a:p>
              <a:r>
                <a:rPr lang="en-US" altLang="zh-CN" sz="2400" dirty="0">
                  <a:latin typeface="Gill Sans Light" panose="020B0302020104020203" pitchFamily="34" charset="-79"/>
                  <a:cs typeface="Gill Sans Light" panose="020B0302020104020203" pitchFamily="34" charset="-79"/>
                </a:rPr>
                <a:t>x5</a:t>
              </a:r>
              <a:endParaRPr lang="zh-CN" altLang="en-US" sz="2400" dirty="0">
                <a:latin typeface="Gill Sans Light" panose="020B0302020104020203" pitchFamily="34" charset="-79"/>
                <a:cs typeface="Gill Sans Light" panose="020B0302020104020203" pitchFamily="34" charset="-79"/>
              </a:endParaRPr>
            </a:p>
          </p:txBody>
        </p:sp>
      </p:grpSp>
    </p:spTree>
    <p:extLst>
      <p:ext uri="{BB962C8B-B14F-4D97-AF65-F5344CB8AC3E}">
        <p14:creationId xmlns:p14="http://schemas.microsoft.com/office/powerpoint/2010/main" val="367610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animEffect transition="in" filter="fade">
                                      <p:cBhvr>
                                        <p:cTn id="7" dur="250"/>
                                        <p:tgtEl>
                                          <p:spTgt spid="38">
                                            <p:txEl>
                                              <p:pRg st="2" end="2"/>
                                            </p:txEl>
                                          </p:spTgt>
                                        </p:tgtEl>
                                      </p:cBhvr>
                                    </p:animEffect>
                                    <p:anim calcmode="lin" valueType="num">
                                      <p:cBhvr>
                                        <p:cTn id="8" dur="25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9" dur="250" fill="hold"/>
                                        <p:tgtEl>
                                          <p:spTgt spid="38">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8">
                                            <p:txEl>
                                              <p:pRg st="3" end="3"/>
                                            </p:txEl>
                                          </p:spTgt>
                                        </p:tgtEl>
                                        <p:attrNameLst>
                                          <p:attrName>style.visibility</p:attrName>
                                        </p:attrNameLst>
                                      </p:cBhvr>
                                      <p:to>
                                        <p:strVal val="visible"/>
                                      </p:to>
                                    </p:set>
                                    <p:animEffect transition="in" filter="fade">
                                      <p:cBhvr>
                                        <p:cTn id="12" dur="250"/>
                                        <p:tgtEl>
                                          <p:spTgt spid="38">
                                            <p:txEl>
                                              <p:pRg st="3" end="3"/>
                                            </p:txEl>
                                          </p:spTgt>
                                        </p:tgtEl>
                                      </p:cBhvr>
                                    </p:animEffect>
                                    <p:anim calcmode="lin" valueType="num">
                                      <p:cBhvr>
                                        <p:cTn id="13" dur="25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4" dur="250" fill="hold"/>
                                        <p:tgtEl>
                                          <p:spTgt spid="38">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anim calcmode="lin" valueType="num">
                                      <p:cBhvr>
                                        <p:cTn id="18" dur="250" fill="hold"/>
                                        <p:tgtEl>
                                          <p:spTgt spid="21"/>
                                        </p:tgtEl>
                                        <p:attrNameLst>
                                          <p:attrName>ppt_x</p:attrName>
                                        </p:attrNameLst>
                                      </p:cBhvr>
                                      <p:tavLst>
                                        <p:tav tm="0">
                                          <p:val>
                                            <p:strVal val="#ppt_x"/>
                                          </p:val>
                                        </p:tav>
                                        <p:tav tm="100000">
                                          <p:val>
                                            <p:strVal val="#ppt_x"/>
                                          </p:val>
                                        </p:tav>
                                      </p:tavLst>
                                    </p:anim>
                                    <p:anim calcmode="lin" valueType="num">
                                      <p:cBhvr>
                                        <p:cTn id="19"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xEl>
                                              <p:pRg st="6" end="6"/>
                                            </p:txEl>
                                          </p:spTgt>
                                        </p:tgtEl>
                                        <p:attrNameLst>
                                          <p:attrName>style.visibility</p:attrName>
                                        </p:attrNameLst>
                                      </p:cBhvr>
                                      <p:to>
                                        <p:strVal val="visible"/>
                                      </p:to>
                                    </p:set>
                                    <p:animEffect transition="in" filter="fade">
                                      <p:cBhvr>
                                        <p:cTn id="24" dur="250"/>
                                        <p:tgtEl>
                                          <p:spTgt spid="3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xEl>
                                              <p:pRg st="9" end="9"/>
                                            </p:txEl>
                                          </p:spTgt>
                                        </p:tgtEl>
                                        <p:attrNameLst>
                                          <p:attrName>style.visibility</p:attrName>
                                        </p:attrNameLst>
                                      </p:cBhvr>
                                      <p:to>
                                        <p:strVal val="visible"/>
                                      </p:to>
                                    </p:set>
                                    <p:animEffect transition="in" filter="fade">
                                      <p:cBhvr>
                                        <p:cTn id="27" dur="250"/>
                                        <p:tgtEl>
                                          <p:spTgt spid="38">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bldLvl="2" advAuto="1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2</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t>Outline</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3400" dirty="0"/>
              <a:t>1. Background and Motivation</a:t>
            </a:r>
            <a:endParaRPr lang="en-US" sz="3400" dirty="0"/>
          </a:p>
          <a:p>
            <a:pPr marL="0" indent="0">
              <a:lnSpc>
                <a:spcPct val="200000"/>
              </a:lnSpc>
              <a:buNone/>
            </a:pPr>
            <a:r>
              <a:rPr lang="en-US" altLang="zh-CN" sz="3400" dirty="0">
                <a:solidFill>
                  <a:schemeClr val="bg1">
                    <a:lumMod val="50000"/>
                  </a:schemeClr>
                </a:solidFill>
              </a:rPr>
              <a:t>2. Abstraction and Algorithms</a:t>
            </a:r>
          </a:p>
          <a:p>
            <a:pPr marL="0" indent="0">
              <a:lnSpc>
                <a:spcPct val="200000"/>
              </a:lnSpc>
              <a:buNone/>
            </a:pPr>
            <a:r>
              <a:rPr lang="en-US" altLang="zh-CN" sz="3400" dirty="0">
                <a:solidFill>
                  <a:schemeClr val="bg1">
                    <a:lumMod val="50000"/>
                  </a:schemeClr>
                </a:solidFill>
              </a:rPr>
              <a:t>3. Evaluation</a:t>
            </a:r>
          </a:p>
        </p:txBody>
      </p:sp>
    </p:spTree>
    <p:extLst>
      <p:ext uri="{BB962C8B-B14F-4D97-AF65-F5344CB8AC3E}">
        <p14:creationId xmlns:p14="http://schemas.microsoft.com/office/powerpoint/2010/main" val="2628443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dirty="0"/>
              <a:t>The Interface: </a:t>
            </a:r>
            <a:r>
              <a:rPr lang="en-US" altLang="zh-CN" b="1" dirty="0"/>
              <a:t>TrialGroup </a:t>
            </a:r>
            <a:endParaRPr lang="en-US" dirty="0"/>
          </a:p>
        </p:txBody>
      </p:sp>
      <p:sp>
        <p:nvSpPr>
          <p:cNvPr id="5" name="内容占位符 2" hidden="1">
            <a:extLst>
              <a:ext uri="{FF2B5EF4-FFF2-40B4-BE49-F238E27FC236}">
                <a16:creationId xmlns:a16="http://schemas.microsoft.com/office/drawing/2014/main" id="{690202A1-7833-4FB4-99AF-4748E230DEBF}"/>
              </a:ext>
            </a:extLst>
          </p:cNvPr>
          <p:cNvSpPr txBox="1">
            <a:spLocks/>
          </p:cNvSpPr>
          <p:nvPr/>
        </p:nvSpPr>
        <p:spPr>
          <a:xfrm>
            <a:off x="626533" y="1196446"/>
            <a:ext cx="11412599" cy="4772176"/>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None/>
            </a:pPr>
            <a:r>
              <a:rPr lang="en-US" sz="3600" dirty="0"/>
              <a:t>Definition: </a:t>
            </a:r>
            <a:endParaRPr lang="en-US" dirty="0"/>
          </a:p>
          <a:p>
            <a:pPr lvl="2">
              <a:lnSpc>
                <a:spcPct val="150000"/>
              </a:lnSpc>
              <a:buNone/>
            </a:pPr>
            <a:r>
              <a:rPr lang="en-US" sz="2600" dirty="0"/>
              <a:t>A group of training trials with a training budget associated to each trial.</a:t>
            </a:r>
          </a:p>
          <a:p>
            <a:pPr lvl="1">
              <a:lnSpc>
                <a:spcPct val="150000"/>
              </a:lnSpc>
              <a:spcBef>
                <a:spcPts val="560"/>
              </a:spcBef>
              <a:buNone/>
            </a:pPr>
            <a:r>
              <a:rPr lang="en-US" sz="3600" dirty="0"/>
              <a:t>Generalization:</a:t>
            </a:r>
          </a:p>
          <a:p>
            <a:pPr lvl="1">
              <a:lnSpc>
                <a:spcPct val="150000"/>
              </a:lnSpc>
              <a:spcBef>
                <a:spcPts val="560"/>
              </a:spcBef>
              <a:buNone/>
            </a:pPr>
            <a:r>
              <a:rPr lang="en-US" sz="3600" dirty="0"/>
              <a:t>   </a:t>
            </a:r>
            <a:r>
              <a:rPr lang="en-US" sz="2600" dirty="0"/>
              <a:t>All kinds of hyperparameter tuning algorithms could be expressed by </a:t>
            </a:r>
          </a:p>
          <a:p>
            <a:pPr lvl="1">
              <a:lnSpc>
                <a:spcPct val="150000"/>
              </a:lnSpc>
              <a:spcBef>
                <a:spcPts val="560"/>
              </a:spcBef>
              <a:buNone/>
            </a:pPr>
            <a:r>
              <a:rPr lang="en-US" sz="2600" b="1" dirty="0">
                <a:solidFill>
                  <a:srgbClr val="F58025"/>
                </a:solidFill>
              </a:rPr>
              <a:t>a sequence of TrialGroup</a:t>
            </a:r>
            <a:r>
              <a:rPr lang="en-US" sz="2600" dirty="0"/>
              <a:t> and executed by Fluid.</a:t>
            </a:r>
          </a:p>
          <a:p>
            <a:pPr lvl="1">
              <a:lnSpc>
                <a:spcPct val="150000"/>
              </a:lnSpc>
              <a:spcBef>
                <a:spcPts val="560"/>
              </a:spcBef>
            </a:pPr>
            <a:endParaRPr lang="en-US" altLang="zh-CN" dirty="0"/>
          </a:p>
        </p:txBody>
      </p:sp>
      <p:sp>
        <p:nvSpPr>
          <p:cNvPr id="6" name="灯片编号占位符 1">
            <a:extLst>
              <a:ext uri="{FF2B5EF4-FFF2-40B4-BE49-F238E27FC236}">
                <a16:creationId xmlns:a16="http://schemas.microsoft.com/office/drawing/2014/main" id="{F6484045-0C3B-4B8B-92DD-87AD42A3BA83}"/>
              </a:ext>
            </a:extLst>
          </p:cNvPr>
          <p:cNvSpPr>
            <a:spLocks noGrp="1"/>
          </p:cNvSpPr>
          <p:nvPr>
            <p:ph type="sldNum" sz="quarter" idx="4"/>
          </p:nvPr>
        </p:nvSpPr>
        <p:spPr>
          <a:xfrm>
            <a:off x="10319762" y="6428619"/>
            <a:ext cx="1214967" cy="365125"/>
          </a:xfrm>
        </p:spPr>
        <p:txBody>
          <a:bodyPr/>
          <a:lstStyle/>
          <a:p>
            <a:fld id="{AB784BE6-8AD8-2A49-BC7C-EB31A7D2B34C}" type="slidenum">
              <a:rPr lang="en-US" smtClean="0"/>
              <a:pPr/>
              <a:t>20</a:t>
            </a:fld>
            <a:endParaRPr lang="en-US" dirty="0"/>
          </a:p>
        </p:txBody>
      </p:sp>
      <p:sp>
        <p:nvSpPr>
          <p:cNvPr id="7" name="内容占位符 2">
            <a:extLst>
              <a:ext uri="{FF2B5EF4-FFF2-40B4-BE49-F238E27FC236}">
                <a16:creationId xmlns:a16="http://schemas.microsoft.com/office/drawing/2014/main" id="{7691C34E-3FA6-4C3C-9547-00BFEFD687A0}"/>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Definition</a:t>
            </a:r>
          </a:p>
          <a:p>
            <a:pPr marL="457200" lvl="1" indent="0">
              <a:buNone/>
            </a:pPr>
            <a:r>
              <a:rPr lang="en-US" altLang="zh-CN" dirty="0"/>
              <a:t>A group of training trials with a training budget associated to each trial.</a:t>
            </a:r>
          </a:p>
          <a:p>
            <a:r>
              <a:rPr lang="en-US" altLang="zh-CN" dirty="0"/>
              <a:t>Generalization</a:t>
            </a:r>
          </a:p>
          <a:p>
            <a:pPr lvl="1"/>
            <a:r>
              <a:rPr lang="en-US" altLang="zh-CN" dirty="0"/>
              <a:t>All kinds of hyperparameter tuning algorithms could be expressed by </a:t>
            </a:r>
            <a:r>
              <a:rPr lang="en-US" altLang="zh-CN" b="1" dirty="0">
                <a:solidFill>
                  <a:srgbClr val="FF5700"/>
                </a:solidFill>
              </a:rPr>
              <a:t>a sequence of TrialGroup </a:t>
            </a:r>
            <a:r>
              <a:rPr lang="en-US" altLang="zh-CN" dirty="0"/>
              <a:t>and executed by Fluid.</a:t>
            </a:r>
          </a:p>
        </p:txBody>
      </p:sp>
    </p:spTree>
    <p:extLst>
      <p:ext uri="{BB962C8B-B14F-4D97-AF65-F5344CB8AC3E}">
        <p14:creationId xmlns:p14="http://schemas.microsoft.com/office/powerpoint/2010/main" val="333666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250"/>
                                        <p:tgtEl>
                                          <p:spTgt spid="7">
                                            <p:txEl>
                                              <p:pRg st="2" end="2"/>
                                            </p:txEl>
                                          </p:spTgt>
                                        </p:tgtEl>
                                      </p:cBhvr>
                                    </p:animEffect>
                                    <p:anim calcmode="lin" valueType="num">
                                      <p:cBhvr>
                                        <p:cTn id="8" dur="25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25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250"/>
                                        <p:tgtEl>
                                          <p:spTgt spid="7">
                                            <p:txEl>
                                              <p:pRg st="3" end="3"/>
                                            </p:txEl>
                                          </p:spTgt>
                                        </p:tgtEl>
                                      </p:cBhvr>
                                    </p:animEffect>
                                    <p:anim calcmode="lin" valueType="num">
                                      <p:cBhvr>
                                        <p:cTn id="13" dur="25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25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a:xfrm>
            <a:off x="8505779" y="6380931"/>
            <a:ext cx="2844800" cy="365125"/>
          </a:xfrm>
        </p:spPr>
        <p:txBody>
          <a:bodyPr/>
          <a:lstStyle/>
          <a:p>
            <a:fld id="{AB784BE6-8AD8-2A49-BC7C-EB31A7D2B34C}" type="slidenum">
              <a:rPr lang="en-US" smtClean="0"/>
              <a:pPr/>
              <a:t>21</a:t>
            </a:fld>
            <a:endParaRPr lang="en-US"/>
          </a:p>
        </p:txBody>
      </p:sp>
      <p:sp>
        <p:nvSpPr>
          <p:cNvPr id="21" name="Title 1">
            <a:extLst>
              <a:ext uri="{FF2B5EF4-FFF2-40B4-BE49-F238E27FC236}">
                <a16:creationId xmlns:a16="http://schemas.microsoft.com/office/drawing/2014/main" id="{C5500F77-C49F-4D21-A2F3-5FC1153A02FE}"/>
              </a:ext>
            </a:extLst>
          </p:cNvPr>
          <p:cNvSpPr txBox="1">
            <a:spLocks/>
          </p:cNvSpPr>
          <p:nvPr/>
        </p:nvSpPr>
        <p:spPr>
          <a:xfrm>
            <a:off x="0" y="-1229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Problem Definition: Strip Packing</a:t>
            </a:r>
            <a:endParaRPr lang="en-US" dirty="0"/>
          </a:p>
        </p:txBody>
      </p:sp>
      <mc:AlternateContent xmlns:mc="http://schemas.openxmlformats.org/markup-compatibility/2006" xmlns:a14="http://schemas.microsoft.com/office/drawing/2010/main">
        <mc:Choice Requires="a14">
          <p:sp>
            <p:nvSpPr>
              <p:cNvPr id="33" name="内容占位符 2">
                <a:extLst>
                  <a:ext uri="{FF2B5EF4-FFF2-40B4-BE49-F238E27FC236}">
                    <a16:creationId xmlns:a16="http://schemas.microsoft.com/office/drawing/2014/main" id="{1E9D009D-A242-4FAC-9C52-FBAE59229E4D}"/>
                  </a:ext>
                </a:extLst>
              </p:cNvPr>
              <p:cNvSpPr txBox="1">
                <a:spLocks/>
              </p:cNvSpPr>
              <p:nvPr/>
            </p:nvSpPr>
            <p:spPr>
              <a:xfrm>
                <a:off x="722671" y="3659658"/>
                <a:ext cx="67433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33" name="内容占位符 2">
                <a:extLst>
                  <a:ext uri="{FF2B5EF4-FFF2-40B4-BE49-F238E27FC236}">
                    <a16:creationId xmlns:a16="http://schemas.microsoft.com/office/drawing/2014/main" id="{1E9D009D-A242-4FAC-9C52-FBAE59229E4D}"/>
                  </a:ext>
                </a:extLst>
              </p:cNvPr>
              <p:cNvSpPr txBox="1">
                <a:spLocks noRot="1" noChangeAspect="1" noMove="1" noResize="1" noEditPoints="1" noAdjustHandles="1" noChangeArrowheads="1" noChangeShapeType="1" noTextEdit="1"/>
              </p:cNvSpPr>
              <p:nvPr/>
            </p:nvSpPr>
            <p:spPr>
              <a:xfrm>
                <a:off x="722671" y="3659658"/>
                <a:ext cx="674330" cy="307777"/>
              </a:xfrm>
              <a:prstGeom prst="rect">
                <a:avLst/>
              </a:prstGeom>
              <a:blipFill>
                <a:blip r:embed="rId3"/>
                <a:stretch>
                  <a:fillRect l="-15455" r="-7273" b="-9804"/>
                </a:stretch>
              </a:blipFill>
            </p:spPr>
            <p:txBody>
              <a:bodyPr/>
              <a:lstStyle/>
              <a:p>
                <a:r>
                  <a:rPr lang="zh-CN" altLang="en-US">
                    <a:noFill/>
                  </a:rPr>
                  <a:t> </a:t>
                </a:r>
              </a:p>
            </p:txBody>
          </p:sp>
        </mc:Fallback>
      </mc:AlternateContent>
      <p:sp>
        <p:nvSpPr>
          <p:cNvPr id="39" name="圆角矩形 6">
            <a:extLst>
              <a:ext uri="{FF2B5EF4-FFF2-40B4-BE49-F238E27FC236}">
                <a16:creationId xmlns:a16="http://schemas.microsoft.com/office/drawing/2014/main" id="{A8A76D6D-625C-4EC2-9126-648E6A887092}"/>
              </a:ext>
            </a:extLst>
          </p:cNvPr>
          <p:cNvSpPr/>
          <p:nvPr/>
        </p:nvSpPr>
        <p:spPr>
          <a:xfrm>
            <a:off x="1655971" y="3573061"/>
            <a:ext cx="3534938" cy="480970"/>
          </a:xfrm>
          <a:prstGeom prst="roundRect">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4" name="圆角矩形 45">
            <a:extLst>
              <a:ext uri="{FF2B5EF4-FFF2-40B4-BE49-F238E27FC236}">
                <a16:creationId xmlns:a16="http://schemas.microsoft.com/office/drawing/2014/main" id="{2D0694C3-5EAE-4AD6-98DC-D85BED77927C}"/>
              </a:ext>
            </a:extLst>
          </p:cNvPr>
          <p:cNvSpPr/>
          <p:nvPr/>
        </p:nvSpPr>
        <p:spPr>
          <a:xfrm>
            <a:off x="3187726" y="5719526"/>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32C9D7B8-477A-444B-934C-468E9AA8A7C9}"/>
                  </a:ext>
                </a:extLst>
              </p:cNvPr>
              <p:cNvSpPr txBox="1">
                <a:spLocks/>
              </p:cNvSpPr>
              <p:nvPr/>
            </p:nvSpPr>
            <p:spPr>
              <a:xfrm>
                <a:off x="3041765" y="4258022"/>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=30</m:t>
                      </m:r>
                    </m:oMath>
                  </m:oMathPara>
                </a14:m>
                <a:endParaRPr lang="en-US" sz="2000" dirty="0"/>
              </a:p>
            </p:txBody>
          </p:sp>
        </mc:Choice>
        <mc:Fallback xmlns="">
          <p:sp>
            <p:nvSpPr>
              <p:cNvPr id="55" name="内容占位符 2">
                <a:extLst>
                  <a:ext uri="{FF2B5EF4-FFF2-40B4-BE49-F238E27FC236}">
                    <a16:creationId xmlns:a16="http://schemas.microsoft.com/office/drawing/2014/main" id="{32C9D7B8-477A-444B-934C-468E9AA8A7C9}"/>
                  </a:ext>
                </a:extLst>
              </p:cNvPr>
              <p:cNvSpPr txBox="1">
                <a:spLocks noRot="1" noChangeAspect="1" noMove="1" noResize="1" noEditPoints="1" noAdjustHandles="1" noChangeArrowheads="1" noChangeShapeType="1" noTextEdit="1"/>
              </p:cNvSpPr>
              <p:nvPr/>
            </p:nvSpPr>
            <p:spPr>
              <a:xfrm>
                <a:off x="3041765" y="4258022"/>
                <a:ext cx="763351" cy="307777"/>
              </a:xfrm>
              <a:prstGeom prst="rect">
                <a:avLst/>
              </a:prstGeom>
              <a:blipFill>
                <a:blip r:embed="rId4"/>
                <a:stretch>
                  <a:fillRect l="-12800" r="-3200" b="-117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内容占位符 2">
                <a:extLst>
                  <a:ext uri="{FF2B5EF4-FFF2-40B4-BE49-F238E27FC236}">
                    <a16:creationId xmlns:a16="http://schemas.microsoft.com/office/drawing/2014/main" id="{B3661111-82A2-4764-B776-FA3926C0DF40}"/>
                  </a:ext>
                </a:extLst>
              </p:cNvPr>
              <p:cNvSpPr txBox="1">
                <a:spLocks/>
              </p:cNvSpPr>
              <p:nvPr/>
            </p:nvSpPr>
            <p:spPr>
              <a:xfrm>
                <a:off x="838199" y="1376363"/>
                <a:ext cx="10634134" cy="16263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Input: TrialGroup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resources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en-US" altLang="zh-CN" dirty="0"/>
                  <a:t>Output: resource allocation </a:t>
                </a:r>
                <a14:m>
                  <m:oMath xmlns:m="http://schemas.openxmlformats.org/officeDocument/2006/math">
                    <m:r>
                      <a:rPr lang="en-US" altLang="zh-CN" b="0" i="1" smtClean="0">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endParaRPr lang="en-US" altLang="zh-CN" dirty="0"/>
              </a:p>
              <a:p>
                <a:r>
                  <a:rPr lang="en-US" altLang="zh-CN" dirty="0"/>
                  <a:t>Goal: minimize the length </a:t>
                </a:r>
                <a14:m>
                  <m:oMath xmlns:m="http://schemas.openxmlformats.org/officeDocument/2006/math">
                    <m:r>
                      <a:rPr lang="en-US" altLang="zh-CN" b="0" i="1" smtClean="0">
                        <a:latin typeface="Cambria Math" panose="02040503050406030204" pitchFamily="18" charset="0"/>
                      </a:rPr>
                      <m:t>𝐿</m:t>
                    </m:r>
                  </m:oMath>
                </a14:m>
                <a:r>
                  <a:rPr lang="en-US" altLang="zh-CN" dirty="0"/>
                  <a:t> of strips</a:t>
                </a:r>
              </a:p>
            </p:txBody>
          </p:sp>
        </mc:Choice>
        <mc:Fallback>
          <p:sp>
            <p:nvSpPr>
              <p:cNvPr id="53" name="内容占位符 2">
                <a:extLst>
                  <a:ext uri="{FF2B5EF4-FFF2-40B4-BE49-F238E27FC236}">
                    <a16:creationId xmlns:a16="http://schemas.microsoft.com/office/drawing/2014/main" id="{B3661111-82A2-4764-B776-FA3926C0DF40}"/>
                  </a:ext>
                </a:extLst>
              </p:cNvPr>
              <p:cNvSpPr txBox="1">
                <a:spLocks noRot="1" noChangeAspect="1" noMove="1" noResize="1" noEditPoints="1" noAdjustHandles="1" noChangeArrowheads="1" noChangeShapeType="1" noTextEdit="1"/>
              </p:cNvSpPr>
              <p:nvPr/>
            </p:nvSpPr>
            <p:spPr>
              <a:xfrm>
                <a:off x="838199" y="1376363"/>
                <a:ext cx="10634134" cy="1626300"/>
              </a:xfrm>
              <a:prstGeom prst="rect">
                <a:avLst/>
              </a:prstGeom>
              <a:blipFill>
                <a:blip r:embed="rId5"/>
                <a:stretch>
                  <a:fillRect l="-974" t="-6742" b="-2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内容占位符 2">
                <a:extLst>
                  <a:ext uri="{FF2B5EF4-FFF2-40B4-BE49-F238E27FC236}">
                    <a16:creationId xmlns:a16="http://schemas.microsoft.com/office/drawing/2014/main" id="{C5A779FA-C985-4B71-AFBE-0288CE7494CB}"/>
                  </a:ext>
                </a:extLst>
              </p:cNvPr>
              <p:cNvSpPr txBox="1">
                <a:spLocks/>
              </p:cNvSpPr>
              <p:nvPr/>
            </p:nvSpPr>
            <p:spPr>
              <a:xfrm>
                <a:off x="2301749" y="5814447"/>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57" name="内容占位符 2">
                <a:extLst>
                  <a:ext uri="{FF2B5EF4-FFF2-40B4-BE49-F238E27FC236}">
                    <a16:creationId xmlns:a16="http://schemas.microsoft.com/office/drawing/2014/main" id="{C5A779FA-C985-4B71-AFBE-0288CE7494CB}"/>
                  </a:ext>
                </a:extLst>
              </p:cNvPr>
              <p:cNvSpPr txBox="1">
                <a:spLocks noRot="1" noChangeAspect="1" noMove="1" noResize="1" noEditPoints="1" noAdjustHandles="1" noChangeArrowheads="1" noChangeShapeType="1" noTextEdit="1"/>
              </p:cNvSpPr>
              <p:nvPr/>
            </p:nvSpPr>
            <p:spPr>
              <a:xfrm>
                <a:off x="2301749" y="5814447"/>
                <a:ext cx="763351" cy="307777"/>
              </a:xfrm>
              <a:prstGeom prst="rect">
                <a:avLst/>
              </a:prstGeom>
              <a:blipFill>
                <a:blip r:embed="rId6"/>
                <a:stretch>
                  <a:fillRect l="-7200"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内容占位符 2">
                <a:extLst>
                  <a:ext uri="{FF2B5EF4-FFF2-40B4-BE49-F238E27FC236}">
                    <a16:creationId xmlns:a16="http://schemas.microsoft.com/office/drawing/2014/main" id="{9D2E0705-2A73-464F-AB06-7F8B72B38CE0}"/>
                  </a:ext>
                </a:extLst>
              </p:cNvPr>
              <p:cNvSpPr txBox="1">
                <a:spLocks/>
              </p:cNvSpPr>
              <p:nvPr/>
            </p:nvSpPr>
            <p:spPr>
              <a:xfrm>
                <a:off x="3114745" y="6380931"/>
                <a:ext cx="61739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m:t>
                      </m:r>
                    </m:oMath>
                  </m:oMathPara>
                </a14:m>
                <a:endParaRPr lang="en-US" sz="2000" dirty="0"/>
              </a:p>
            </p:txBody>
          </p:sp>
        </mc:Choice>
        <mc:Fallback xmlns="">
          <p:sp>
            <p:nvSpPr>
              <p:cNvPr id="60" name="内容占位符 2">
                <a:extLst>
                  <a:ext uri="{FF2B5EF4-FFF2-40B4-BE49-F238E27FC236}">
                    <a16:creationId xmlns:a16="http://schemas.microsoft.com/office/drawing/2014/main" id="{9D2E0705-2A73-464F-AB06-7F8B72B38CE0}"/>
                  </a:ext>
                </a:extLst>
              </p:cNvPr>
              <p:cNvSpPr txBox="1">
                <a:spLocks noRot="1" noChangeAspect="1" noMove="1" noResize="1" noEditPoints="1" noAdjustHandles="1" noChangeArrowheads="1" noChangeShapeType="1" noTextEdit="1"/>
              </p:cNvSpPr>
              <p:nvPr/>
            </p:nvSpPr>
            <p:spPr>
              <a:xfrm>
                <a:off x="3114745" y="6380931"/>
                <a:ext cx="617390" cy="307777"/>
              </a:xfrm>
              <a:prstGeom prst="rect">
                <a:avLst/>
              </a:prstGeom>
              <a:blipFill>
                <a:blip r:embed="rId7"/>
                <a:stretch>
                  <a:fillRect l="-16832" r="-3960" b="-12000"/>
                </a:stretch>
              </a:blipFill>
            </p:spPr>
            <p:txBody>
              <a:bodyPr/>
              <a:lstStyle/>
              <a:p>
                <a:r>
                  <a:rPr lang="zh-CN" altLang="en-US">
                    <a:noFill/>
                  </a:rPr>
                  <a:t> </a:t>
                </a:r>
              </a:p>
            </p:txBody>
          </p:sp>
        </mc:Fallback>
      </mc:AlternateContent>
      <p:sp>
        <p:nvSpPr>
          <p:cNvPr id="72" name="a4">
            <a:extLst>
              <a:ext uri="{FF2B5EF4-FFF2-40B4-BE49-F238E27FC236}">
                <a16:creationId xmlns:a16="http://schemas.microsoft.com/office/drawing/2014/main" id="{5803CE56-AA52-478B-960C-0E026914523E}"/>
              </a:ext>
            </a:extLst>
          </p:cNvPr>
          <p:cNvSpPr/>
          <p:nvPr/>
        </p:nvSpPr>
        <p:spPr>
          <a:xfrm>
            <a:off x="1655971" y="3573061"/>
            <a:ext cx="3534938" cy="480970"/>
          </a:xfrm>
          <a:prstGeom prst="roundRect">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77" name="a1">
            <a:extLst>
              <a:ext uri="{FF2B5EF4-FFF2-40B4-BE49-F238E27FC236}">
                <a16:creationId xmlns:a16="http://schemas.microsoft.com/office/drawing/2014/main" id="{90D90FF9-DEE7-4F12-84CF-94ACE7665E8E}"/>
              </a:ext>
            </a:extLst>
          </p:cNvPr>
          <p:cNvSpPr/>
          <p:nvPr/>
        </p:nvSpPr>
        <p:spPr>
          <a:xfrm>
            <a:off x="3187726" y="5719526"/>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93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250"/>
                                        <p:tgtEl>
                                          <p:spTgt spid="53">
                                            <p:txEl>
                                              <p:pRg st="0" end="0"/>
                                            </p:txEl>
                                          </p:spTgt>
                                        </p:tgtEl>
                                      </p:cBhvr>
                                    </p:animEffect>
                                    <p:anim calcmode="lin" valueType="num">
                                      <p:cBhvr>
                                        <p:cTn id="8" dur="25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250"/>
                                        <p:tgtEl>
                                          <p:spTgt spid="53">
                                            <p:txEl>
                                              <p:pRg st="1" end="1"/>
                                            </p:txEl>
                                          </p:spTgt>
                                        </p:tgtEl>
                                      </p:cBhvr>
                                    </p:animEffect>
                                    <p:anim calcmode="lin" valueType="num">
                                      <p:cBhvr>
                                        <p:cTn id="13" dur="25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5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250"/>
                                        <p:tgtEl>
                                          <p:spTgt spid="53">
                                            <p:txEl>
                                              <p:pRg st="2" end="2"/>
                                            </p:txEl>
                                          </p:spTgt>
                                        </p:tgtEl>
                                      </p:cBhvr>
                                    </p:animEffect>
                                    <p:anim calcmode="lin" valueType="num">
                                      <p:cBhvr>
                                        <p:cTn id="18" dur="250" fill="hold"/>
                                        <p:tgtEl>
                                          <p:spTgt spid="5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5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250"/>
                                        <p:tgtEl>
                                          <p:spTgt spid="39"/>
                                        </p:tgtEl>
                                      </p:cBhvr>
                                    </p:animEffect>
                                    <p:anim calcmode="lin" valueType="num">
                                      <p:cBhvr>
                                        <p:cTn id="25" dur="250" fill="hold"/>
                                        <p:tgtEl>
                                          <p:spTgt spid="39"/>
                                        </p:tgtEl>
                                        <p:attrNameLst>
                                          <p:attrName>ppt_x</p:attrName>
                                        </p:attrNameLst>
                                      </p:cBhvr>
                                      <p:tavLst>
                                        <p:tav tm="0">
                                          <p:val>
                                            <p:strVal val="#ppt_x"/>
                                          </p:val>
                                        </p:tav>
                                        <p:tav tm="100000">
                                          <p:val>
                                            <p:strVal val="#ppt_x"/>
                                          </p:val>
                                        </p:tav>
                                      </p:tavLst>
                                    </p:anim>
                                    <p:anim calcmode="lin" valueType="num">
                                      <p:cBhvr>
                                        <p:cTn id="26" dur="250" fill="hold"/>
                                        <p:tgtEl>
                                          <p:spTgt spid="3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250"/>
                                        <p:tgtEl>
                                          <p:spTgt spid="72"/>
                                        </p:tgtEl>
                                      </p:cBhvr>
                                    </p:animEffect>
                                    <p:anim calcmode="lin" valueType="num">
                                      <p:cBhvr>
                                        <p:cTn id="30" dur="250" fill="hold"/>
                                        <p:tgtEl>
                                          <p:spTgt spid="72"/>
                                        </p:tgtEl>
                                        <p:attrNameLst>
                                          <p:attrName>ppt_x</p:attrName>
                                        </p:attrNameLst>
                                      </p:cBhvr>
                                      <p:tavLst>
                                        <p:tav tm="0">
                                          <p:val>
                                            <p:strVal val="#ppt_x"/>
                                          </p:val>
                                        </p:tav>
                                        <p:tav tm="100000">
                                          <p:val>
                                            <p:strVal val="#ppt_x"/>
                                          </p:val>
                                        </p:tav>
                                      </p:tavLst>
                                    </p:anim>
                                    <p:anim calcmode="lin" valueType="num">
                                      <p:cBhvr>
                                        <p:cTn id="31" dur="250" fill="hold"/>
                                        <p:tgtEl>
                                          <p:spTgt spid="7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250"/>
                                        <p:tgtEl>
                                          <p:spTgt spid="44"/>
                                        </p:tgtEl>
                                      </p:cBhvr>
                                    </p:animEffect>
                                    <p:anim calcmode="lin" valueType="num">
                                      <p:cBhvr>
                                        <p:cTn id="35" dur="250" fill="hold"/>
                                        <p:tgtEl>
                                          <p:spTgt spid="44"/>
                                        </p:tgtEl>
                                        <p:attrNameLst>
                                          <p:attrName>ppt_x</p:attrName>
                                        </p:attrNameLst>
                                      </p:cBhvr>
                                      <p:tavLst>
                                        <p:tav tm="0">
                                          <p:val>
                                            <p:strVal val="#ppt_x"/>
                                          </p:val>
                                        </p:tav>
                                        <p:tav tm="100000">
                                          <p:val>
                                            <p:strVal val="#ppt_x"/>
                                          </p:val>
                                        </p:tav>
                                      </p:tavLst>
                                    </p:anim>
                                    <p:anim calcmode="lin" valueType="num">
                                      <p:cBhvr>
                                        <p:cTn id="36" dur="250" fill="hold"/>
                                        <p:tgtEl>
                                          <p:spTgt spid="4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5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250"/>
                                        <p:tgtEl>
                                          <p:spTgt spid="77"/>
                                        </p:tgtEl>
                                      </p:cBhvr>
                                    </p:animEffect>
                                    <p:anim calcmode="lin" valueType="num">
                                      <p:cBhvr>
                                        <p:cTn id="40" dur="250" fill="hold"/>
                                        <p:tgtEl>
                                          <p:spTgt spid="77"/>
                                        </p:tgtEl>
                                        <p:attrNameLst>
                                          <p:attrName>ppt_x</p:attrName>
                                        </p:attrNameLst>
                                      </p:cBhvr>
                                      <p:tavLst>
                                        <p:tav tm="0">
                                          <p:val>
                                            <p:strVal val="#ppt_x"/>
                                          </p:val>
                                        </p:tav>
                                        <p:tav tm="100000">
                                          <p:val>
                                            <p:strVal val="#ppt_x"/>
                                          </p:val>
                                        </p:tav>
                                      </p:tavLst>
                                    </p:anim>
                                    <p:anim calcmode="lin" valueType="num">
                                      <p:cBhvr>
                                        <p:cTn id="41" dur="250" fill="hold"/>
                                        <p:tgtEl>
                                          <p:spTgt spid="7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250"/>
                                        <p:tgtEl>
                                          <p:spTgt spid="33"/>
                                        </p:tgtEl>
                                      </p:cBhvr>
                                    </p:animEffect>
                                    <p:anim calcmode="lin" valueType="num">
                                      <p:cBhvr>
                                        <p:cTn id="45" dur="250" fill="hold"/>
                                        <p:tgtEl>
                                          <p:spTgt spid="33"/>
                                        </p:tgtEl>
                                        <p:attrNameLst>
                                          <p:attrName>ppt_x</p:attrName>
                                        </p:attrNameLst>
                                      </p:cBhvr>
                                      <p:tavLst>
                                        <p:tav tm="0">
                                          <p:val>
                                            <p:strVal val="#ppt_x"/>
                                          </p:val>
                                        </p:tav>
                                        <p:tav tm="100000">
                                          <p:val>
                                            <p:strVal val="#ppt_x"/>
                                          </p:val>
                                        </p:tav>
                                      </p:tavLst>
                                    </p:anim>
                                    <p:anim calcmode="lin" valueType="num">
                                      <p:cBhvr>
                                        <p:cTn id="46" dur="25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5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250"/>
                                        <p:tgtEl>
                                          <p:spTgt spid="57"/>
                                        </p:tgtEl>
                                      </p:cBhvr>
                                    </p:animEffect>
                                    <p:anim calcmode="lin" valueType="num">
                                      <p:cBhvr>
                                        <p:cTn id="50" dur="250" fill="hold"/>
                                        <p:tgtEl>
                                          <p:spTgt spid="57"/>
                                        </p:tgtEl>
                                        <p:attrNameLst>
                                          <p:attrName>ppt_x</p:attrName>
                                        </p:attrNameLst>
                                      </p:cBhvr>
                                      <p:tavLst>
                                        <p:tav tm="0">
                                          <p:val>
                                            <p:strVal val="#ppt_x"/>
                                          </p:val>
                                        </p:tav>
                                        <p:tav tm="100000">
                                          <p:val>
                                            <p:strVal val="#ppt_x"/>
                                          </p:val>
                                        </p:tav>
                                      </p:tavLst>
                                    </p:anim>
                                    <p:anim calcmode="lin" valueType="num">
                                      <p:cBhvr>
                                        <p:cTn id="51" dur="250" fill="hold"/>
                                        <p:tgtEl>
                                          <p:spTgt spid="5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50"/>
                                        <p:tgtEl>
                                          <p:spTgt spid="55"/>
                                        </p:tgtEl>
                                      </p:cBhvr>
                                    </p:animEffect>
                                    <p:anim calcmode="lin" valueType="num">
                                      <p:cBhvr>
                                        <p:cTn id="55" dur="250" fill="hold"/>
                                        <p:tgtEl>
                                          <p:spTgt spid="55"/>
                                        </p:tgtEl>
                                        <p:attrNameLst>
                                          <p:attrName>ppt_x</p:attrName>
                                        </p:attrNameLst>
                                      </p:cBhvr>
                                      <p:tavLst>
                                        <p:tav tm="0">
                                          <p:val>
                                            <p:strVal val="#ppt_x"/>
                                          </p:val>
                                        </p:tav>
                                        <p:tav tm="100000">
                                          <p:val>
                                            <p:strVal val="#ppt_x"/>
                                          </p:val>
                                        </p:tav>
                                      </p:tavLst>
                                    </p:anim>
                                    <p:anim calcmode="lin" valueType="num">
                                      <p:cBhvr>
                                        <p:cTn id="56" dur="250" fill="hold"/>
                                        <p:tgtEl>
                                          <p:spTgt spid="5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250"/>
                                        <p:tgtEl>
                                          <p:spTgt spid="60"/>
                                        </p:tgtEl>
                                      </p:cBhvr>
                                    </p:animEffect>
                                    <p:anim calcmode="lin" valueType="num">
                                      <p:cBhvr>
                                        <p:cTn id="60" dur="250" fill="hold"/>
                                        <p:tgtEl>
                                          <p:spTgt spid="60"/>
                                        </p:tgtEl>
                                        <p:attrNameLst>
                                          <p:attrName>ppt_x</p:attrName>
                                        </p:attrNameLst>
                                      </p:cBhvr>
                                      <p:tavLst>
                                        <p:tav tm="0">
                                          <p:val>
                                            <p:strVal val="#ppt_x"/>
                                          </p:val>
                                        </p:tav>
                                        <p:tav tm="100000">
                                          <p:val>
                                            <p:strVal val="#ppt_x"/>
                                          </p:val>
                                        </p:tav>
                                      </p:tavLst>
                                    </p:anim>
                                    <p:anim calcmode="lin" valueType="num">
                                      <p:cBhvr>
                                        <p:cTn id="61" dur="25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animBg="1"/>
      <p:bldP spid="44" grpId="0" animBg="1"/>
      <p:bldP spid="55" grpId="0"/>
      <p:bldP spid="53" grpId="0" uiExpand="1" build="p"/>
      <p:bldP spid="57" grpId="0"/>
      <p:bldP spid="60" grpId="0"/>
      <p:bldP spid="72" grpId="0" animBg="1"/>
      <p:bldP spid="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a:xfrm>
            <a:off x="8505779" y="6380931"/>
            <a:ext cx="2844800" cy="365125"/>
          </a:xfrm>
        </p:spPr>
        <p:txBody>
          <a:bodyPr/>
          <a:lstStyle/>
          <a:p>
            <a:fld id="{AB784BE6-8AD8-2A49-BC7C-EB31A7D2B34C}" type="slidenum">
              <a:rPr lang="en-US" smtClean="0"/>
              <a:pPr/>
              <a:t>22</a:t>
            </a:fld>
            <a:endParaRPr lang="en-US"/>
          </a:p>
        </p:txBody>
      </p:sp>
      <p:sp>
        <p:nvSpPr>
          <p:cNvPr id="21" name="Title 1">
            <a:extLst>
              <a:ext uri="{FF2B5EF4-FFF2-40B4-BE49-F238E27FC236}">
                <a16:creationId xmlns:a16="http://schemas.microsoft.com/office/drawing/2014/main" id="{C5500F77-C49F-4D21-A2F3-5FC1153A02FE}"/>
              </a:ext>
            </a:extLst>
          </p:cNvPr>
          <p:cNvSpPr txBox="1">
            <a:spLocks/>
          </p:cNvSpPr>
          <p:nvPr/>
        </p:nvSpPr>
        <p:spPr>
          <a:xfrm>
            <a:off x="0" y="-1229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Problem Definition: Strip Packing</a:t>
            </a:r>
            <a:endParaRPr lang="en-US" dirty="0"/>
          </a:p>
        </p:txBody>
      </p:sp>
      <mc:AlternateContent xmlns:mc="http://schemas.openxmlformats.org/markup-compatibility/2006" xmlns:a14="http://schemas.microsoft.com/office/drawing/2010/main">
        <mc:Choice Requires="a14">
          <p:sp>
            <p:nvSpPr>
              <p:cNvPr id="33" name="内容占位符 2">
                <a:extLst>
                  <a:ext uri="{FF2B5EF4-FFF2-40B4-BE49-F238E27FC236}">
                    <a16:creationId xmlns:a16="http://schemas.microsoft.com/office/drawing/2014/main" id="{1E9D009D-A242-4FAC-9C52-FBAE59229E4D}"/>
                  </a:ext>
                </a:extLst>
              </p:cNvPr>
              <p:cNvSpPr txBox="1">
                <a:spLocks/>
              </p:cNvSpPr>
              <p:nvPr/>
            </p:nvSpPr>
            <p:spPr>
              <a:xfrm>
                <a:off x="722671" y="3659658"/>
                <a:ext cx="67433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33" name="内容占位符 2">
                <a:extLst>
                  <a:ext uri="{FF2B5EF4-FFF2-40B4-BE49-F238E27FC236}">
                    <a16:creationId xmlns:a16="http://schemas.microsoft.com/office/drawing/2014/main" id="{1E9D009D-A242-4FAC-9C52-FBAE59229E4D}"/>
                  </a:ext>
                </a:extLst>
              </p:cNvPr>
              <p:cNvSpPr txBox="1">
                <a:spLocks noRot="1" noChangeAspect="1" noMove="1" noResize="1" noEditPoints="1" noAdjustHandles="1" noChangeArrowheads="1" noChangeShapeType="1" noTextEdit="1"/>
              </p:cNvSpPr>
              <p:nvPr/>
            </p:nvSpPr>
            <p:spPr>
              <a:xfrm>
                <a:off x="722671" y="3659658"/>
                <a:ext cx="674330" cy="307777"/>
              </a:xfrm>
              <a:prstGeom prst="rect">
                <a:avLst/>
              </a:prstGeom>
              <a:blipFill>
                <a:blip r:embed="rId3"/>
                <a:stretch>
                  <a:fillRect l="-15455" r="-7273" b="-9804"/>
                </a:stretch>
              </a:blipFill>
            </p:spPr>
            <p:txBody>
              <a:bodyPr/>
              <a:lstStyle/>
              <a:p>
                <a:r>
                  <a:rPr lang="zh-CN" altLang="en-US">
                    <a:noFill/>
                  </a:rPr>
                  <a:t> </a:t>
                </a:r>
              </a:p>
            </p:txBody>
          </p:sp>
        </mc:Fallback>
      </mc:AlternateContent>
      <p:sp>
        <p:nvSpPr>
          <p:cNvPr id="42" name="内容占位符 2">
            <a:extLst>
              <a:ext uri="{FF2B5EF4-FFF2-40B4-BE49-F238E27FC236}">
                <a16:creationId xmlns:a16="http://schemas.microsoft.com/office/drawing/2014/main" id="{14ACD9B4-148B-44D9-81F3-706145001A67}"/>
              </a:ext>
            </a:extLst>
          </p:cNvPr>
          <p:cNvSpPr txBox="1">
            <a:spLocks/>
          </p:cNvSpPr>
          <p:nvPr/>
        </p:nvSpPr>
        <p:spPr>
          <a:xfrm>
            <a:off x="9909890" y="3628880"/>
            <a:ext cx="1456005" cy="369332"/>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2400" dirty="0">
                <a:latin typeface="Gill Sans Light" panose="020B0302020104020203" pitchFamily="34" charset="-79"/>
                <a:cs typeface="Gill Sans Light" panose="020B0302020104020203" pitchFamily="34" charset="-79"/>
              </a:rPr>
              <a:t>Inter-GPU</a:t>
            </a:r>
          </a:p>
        </p:txBody>
      </p:sp>
      <p:sp>
        <p:nvSpPr>
          <p:cNvPr id="49" name="Down Arrow 2">
            <a:extLst>
              <a:ext uri="{FF2B5EF4-FFF2-40B4-BE49-F238E27FC236}">
                <a16:creationId xmlns:a16="http://schemas.microsoft.com/office/drawing/2014/main" id="{62539C95-B89F-4DFF-B529-A05EFEAAC920}"/>
              </a:ext>
            </a:extLst>
          </p:cNvPr>
          <p:cNvSpPr/>
          <p:nvPr/>
        </p:nvSpPr>
        <p:spPr>
          <a:xfrm rot="16200000">
            <a:off x="5933235" y="3402084"/>
            <a:ext cx="340569" cy="822925"/>
          </a:xfrm>
          <a:prstGeom prst="downArrow">
            <a:avLst>
              <a:gd name="adj1" fmla="val 50000"/>
              <a:gd name="adj2" fmla="val 6488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0" name="Down Arrow 2">
            <a:extLst>
              <a:ext uri="{FF2B5EF4-FFF2-40B4-BE49-F238E27FC236}">
                <a16:creationId xmlns:a16="http://schemas.microsoft.com/office/drawing/2014/main" id="{78DEFC4B-DE0E-4587-8856-932B34295A6F}"/>
              </a:ext>
            </a:extLst>
          </p:cNvPr>
          <p:cNvSpPr/>
          <p:nvPr/>
        </p:nvSpPr>
        <p:spPr>
          <a:xfrm rot="16200000">
            <a:off x="5933235" y="5556873"/>
            <a:ext cx="340569" cy="822925"/>
          </a:xfrm>
          <a:prstGeom prst="downArrow">
            <a:avLst>
              <a:gd name="adj1" fmla="val 50000"/>
              <a:gd name="adj2" fmla="val 6488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圆角矩形 6">
            <a:extLst>
              <a:ext uri="{FF2B5EF4-FFF2-40B4-BE49-F238E27FC236}">
                <a16:creationId xmlns:a16="http://schemas.microsoft.com/office/drawing/2014/main" id="{A8A76D6D-625C-4EC2-9126-648E6A887092}"/>
              </a:ext>
            </a:extLst>
          </p:cNvPr>
          <p:cNvSpPr/>
          <p:nvPr/>
        </p:nvSpPr>
        <p:spPr>
          <a:xfrm>
            <a:off x="1655971" y="3573061"/>
            <a:ext cx="3534938" cy="480970"/>
          </a:xfrm>
          <a:prstGeom prst="roundRect">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4" name="圆角矩形 45">
            <a:extLst>
              <a:ext uri="{FF2B5EF4-FFF2-40B4-BE49-F238E27FC236}">
                <a16:creationId xmlns:a16="http://schemas.microsoft.com/office/drawing/2014/main" id="{2D0694C3-5EAE-4AD6-98DC-D85BED77927C}"/>
              </a:ext>
            </a:extLst>
          </p:cNvPr>
          <p:cNvSpPr/>
          <p:nvPr/>
        </p:nvSpPr>
        <p:spPr>
          <a:xfrm>
            <a:off x="3187726" y="5719526"/>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32C9D7B8-477A-444B-934C-468E9AA8A7C9}"/>
                  </a:ext>
                </a:extLst>
              </p:cNvPr>
              <p:cNvSpPr txBox="1">
                <a:spLocks/>
              </p:cNvSpPr>
              <p:nvPr/>
            </p:nvSpPr>
            <p:spPr>
              <a:xfrm>
                <a:off x="3041765" y="4258022"/>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=30</m:t>
                      </m:r>
                    </m:oMath>
                  </m:oMathPara>
                </a14:m>
                <a:endParaRPr lang="en-US" sz="2000" dirty="0"/>
              </a:p>
            </p:txBody>
          </p:sp>
        </mc:Choice>
        <mc:Fallback xmlns="">
          <p:sp>
            <p:nvSpPr>
              <p:cNvPr id="55" name="内容占位符 2">
                <a:extLst>
                  <a:ext uri="{FF2B5EF4-FFF2-40B4-BE49-F238E27FC236}">
                    <a16:creationId xmlns:a16="http://schemas.microsoft.com/office/drawing/2014/main" id="{32C9D7B8-477A-444B-934C-468E9AA8A7C9}"/>
                  </a:ext>
                </a:extLst>
              </p:cNvPr>
              <p:cNvSpPr txBox="1">
                <a:spLocks noRot="1" noChangeAspect="1" noMove="1" noResize="1" noEditPoints="1" noAdjustHandles="1" noChangeArrowheads="1" noChangeShapeType="1" noTextEdit="1"/>
              </p:cNvSpPr>
              <p:nvPr/>
            </p:nvSpPr>
            <p:spPr>
              <a:xfrm>
                <a:off x="3041765" y="4258022"/>
                <a:ext cx="763351" cy="307777"/>
              </a:xfrm>
              <a:prstGeom prst="rect">
                <a:avLst/>
              </a:prstGeom>
              <a:blipFill>
                <a:blip r:embed="rId4"/>
                <a:stretch>
                  <a:fillRect l="-12800" r="-3200"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内容占位符 2">
                <a:extLst>
                  <a:ext uri="{FF2B5EF4-FFF2-40B4-BE49-F238E27FC236}">
                    <a16:creationId xmlns:a16="http://schemas.microsoft.com/office/drawing/2014/main" id="{B3661111-82A2-4764-B776-FA3926C0DF40}"/>
                  </a:ext>
                </a:extLst>
              </p:cNvPr>
              <p:cNvSpPr txBox="1">
                <a:spLocks/>
              </p:cNvSpPr>
              <p:nvPr/>
            </p:nvSpPr>
            <p:spPr>
              <a:xfrm>
                <a:off x="838199" y="1376363"/>
                <a:ext cx="10634134" cy="16263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Input: TrialGroup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resources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en-US" altLang="zh-CN" dirty="0"/>
                  <a:t>Output: resource allocation </a:t>
                </a:r>
                <a14:m>
                  <m:oMath xmlns:m="http://schemas.openxmlformats.org/officeDocument/2006/math">
                    <m:r>
                      <a:rPr lang="en-US" altLang="zh-CN" b="0" i="1" smtClean="0">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endParaRPr lang="en-US" altLang="zh-CN" dirty="0"/>
              </a:p>
              <a:p>
                <a:r>
                  <a:rPr lang="en-US" altLang="zh-CN" dirty="0"/>
                  <a:t>Goal: minimize the length </a:t>
                </a:r>
                <a14:m>
                  <m:oMath xmlns:m="http://schemas.openxmlformats.org/officeDocument/2006/math">
                    <m:r>
                      <a:rPr lang="en-US" altLang="zh-CN" b="0" i="1" smtClean="0">
                        <a:latin typeface="Cambria Math" panose="02040503050406030204" pitchFamily="18" charset="0"/>
                      </a:rPr>
                      <m:t>𝐿</m:t>
                    </m:r>
                  </m:oMath>
                </a14:m>
                <a:r>
                  <a:rPr lang="en-US" altLang="zh-CN" dirty="0"/>
                  <a:t> of strips</a:t>
                </a:r>
              </a:p>
            </p:txBody>
          </p:sp>
        </mc:Choice>
        <mc:Fallback xmlns="">
          <p:sp>
            <p:nvSpPr>
              <p:cNvPr id="53" name="内容占位符 2">
                <a:extLst>
                  <a:ext uri="{FF2B5EF4-FFF2-40B4-BE49-F238E27FC236}">
                    <a16:creationId xmlns:a16="http://schemas.microsoft.com/office/drawing/2014/main" id="{B3661111-82A2-4764-B776-FA3926C0DF40}"/>
                  </a:ext>
                </a:extLst>
              </p:cNvPr>
              <p:cNvSpPr txBox="1">
                <a:spLocks noRot="1" noChangeAspect="1" noMove="1" noResize="1" noEditPoints="1" noAdjustHandles="1" noChangeArrowheads="1" noChangeShapeType="1" noTextEdit="1"/>
              </p:cNvSpPr>
              <p:nvPr/>
            </p:nvSpPr>
            <p:spPr>
              <a:xfrm>
                <a:off x="838199" y="1376363"/>
                <a:ext cx="10634134" cy="1626300"/>
              </a:xfrm>
              <a:prstGeom prst="rect">
                <a:avLst/>
              </a:prstGeom>
              <a:blipFill>
                <a:blip r:embed="rId5"/>
                <a:stretch>
                  <a:fillRect l="-954" t="-6977"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内容占位符 2">
                <a:extLst>
                  <a:ext uri="{FF2B5EF4-FFF2-40B4-BE49-F238E27FC236}">
                    <a16:creationId xmlns:a16="http://schemas.microsoft.com/office/drawing/2014/main" id="{C5A779FA-C985-4B71-AFBE-0288CE7494CB}"/>
                  </a:ext>
                </a:extLst>
              </p:cNvPr>
              <p:cNvSpPr txBox="1">
                <a:spLocks/>
              </p:cNvSpPr>
              <p:nvPr/>
            </p:nvSpPr>
            <p:spPr>
              <a:xfrm>
                <a:off x="2301749" y="5814447"/>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57" name="内容占位符 2">
                <a:extLst>
                  <a:ext uri="{FF2B5EF4-FFF2-40B4-BE49-F238E27FC236}">
                    <a16:creationId xmlns:a16="http://schemas.microsoft.com/office/drawing/2014/main" id="{C5A779FA-C985-4B71-AFBE-0288CE7494CB}"/>
                  </a:ext>
                </a:extLst>
              </p:cNvPr>
              <p:cNvSpPr txBox="1">
                <a:spLocks noRot="1" noChangeAspect="1" noMove="1" noResize="1" noEditPoints="1" noAdjustHandles="1" noChangeArrowheads="1" noChangeShapeType="1" noTextEdit="1"/>
              </p:cNvSpPr>
              <p:nvPr/>
            </p:nvSpPr>
            <p:spPr>
              <a:xfrm>
                <a:off x="2301749" y="5814447"/>
                <a:ext cx="763351" cy="307777"/>
              </a:xfrm>
              <a:prstGeom prst="rect">
                <a:avLst/>
              </a:prstGeom>
              <a:blipFill>
                <a:blip r:embed="rId6"/>
                <a:stretch>
                  <a:fillRect l="-7200"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内容占位符 2">
                <a:extLst>
                  <a:ext uri="{FF2B5EF4-FFF2-40B4-BE49-F238E27FC236}">
                    <a16:creationId xmlns:a16="http://schemas.microsoft.com/office/drawing/2014/main" id="{9D2E0705-2A73-464F-AB06-7F8B72B38CE0}"/>
                  </a:ext>
                </a:extLst>
              </p:cNvPr>
              <p:cNvSpPr txBox="1">
                <a:spLocks/>
              </p:cNvSpPr>
              <p:nvPr/>
            </p:nvSpPr>
            <p:spPr>
              <a:xfrm>
                <a:off x="3114745" y="6380931"/>
                <a:ext cx="61739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m:t>
                      </m:r>
                    </m:oMath>
                  </m:oMathPara>
                </a14:m>
                <a:endParaRPr lang="en-US" sz="2000" dirty="0"/>
              </a:p>
            </p:txBody>
          </p:sp>
        </mc:Choice>
        <mc:Fallback xmlns="">
          <p:sp>
            <p:nvSpPr>
              <p:cNvPr id="60" name="内容占位符 2">
                <a:extLst>
                  <a:ext uri="{FF2B5EF4-FFF2-40B4-BE49-F238E27FC236}">
                    <a16:creationId xmlns:a16="http://schemas.microsoft.com/office/drawing/2014/main" id="{9D2E0705-2A73-464F-AB06-7F8B72B38CE0}"/>
                  </a:ext>
                </a:extLst>
              </p:cNvPr>
              <p:cNvSpPr txBox="1">
                <a:spLocks noRot="1" noChangeAspect="1" noMove="1" noResize="1" noEditPoints="1" noAdjustHandles="1" noChangeArrowheads="1" noChangeShapeType="1" noTextEdit="1"/>
              </p:cNvSpPr>
              <p:nvPr/>
            </p:nvSpPr>
            <p:spPr>
              <a:xfrm>
                <a:off x="3114745" y="6380931"/>
                <a:ext cx="617390" cy="307777"/>
              </a:xfrm>
              <a:prstGeom prst="rect">
                <a:avLst/>
              </a:prstGeom>
              <a:blipFill>
                <a:blip r:embed="rId7"/>
                <a:stretch>
                  <a:fillRect l="-16832" r="-3960"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内容占位符 2">
                <a:extLst>
                  <a:ext uri="{FF2B5EF4-FFF2-40B4-BE49-F238E27FC236}">
                    <a16:creationId xmlns:a16="http://schemas.microsoft.com/office/drawing/2014/main" id="{89EF3BCD-0A2C-43FF-8BE5-247E435AD9CE}"/>
                  </a:ext>
                </a:extLst>
              </p:cNvPr>
              <p:cNvSpPr txBox="1">
                <a:spLocks/>
              </p:cNvSpPr>
              <p:nvPr/>
            </p:nvSpPr>
            <p:spPr>
              <a:xfrm>
                <a:off x="8367125" y="6272696"/>
                <a:ext cx="57633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=2</m:t>
                      </m:r>
                    </m:oMath>
                  </m:oMathPara>
                </a14:m>
                <a:endParaRPr lang="en-US" sz="2000" dirty="0"/>
              </a:p>
            </p:txBody>
          </p:sp>
        </mc:Choice>
        <mc:Fallback xmlns="">
          <p:sp>
            <p:nvSpPr>
              <p:cNvPr id="61" name="内容占位符 2">
                <a:extLst>
                  <a:ext uri="{FF2B5EF4-FFF2-40B4-BE49-F238E27FC236}">
                    <a16:creationId xmlns:a16="http://schemas.microsoft.com/office/drawing/2014/main" id="{89EF3BCD-0A2C-43FF-8BE5-247E435AD9CE}"/>
                  </a:ext>
                </a:extLst>
              </p:cNvPr>
              <p:cNvSpPr txBox="1">
                <a:spLocks noRot="1" noChangeAspect="1" noMove="1" noResize="1" noEditPoints="1" noAdjustHandles="1" noChangeArrowheads="1" noChangeShapeType="1" noTextEdit="1"/>
              </p:cNvSpPr>
              <p:nvPr/>
            </p:nvSpPr>
            <p:spPr>
              <a:xfrm>
                <a:off x="8367125" y="6272696"/>
                <a:ext cx="576331" cy="307777"/>
              </a:xfrm>
              <a:prstGeom prst="rect">
                <a:avLst/>
              </a:prstGeom>
              <a:blipFill>
                <a:blip r:embed="rId8"/>
                <a:stretch>
                  <a:fillRect l="-21277" r="-7447"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内容占位符 2">
                <a:extLst>
                  <a:ext uri="{FF2B5EF4-FFF2-40B4-BE49-F238E27FC236}">
                    <a16:creationId xmlns:a16="http://schemas.microsoft.com/office/drawing/2014/main" id="{649049DE-A0CB-4B3C-885B-B5740655AE0E}"/>
                  </a:ext>
                </a:extLst>
              </p:cNvPr>
              <p:cNvSpPr txBox="1">
                <a:spLocks/>
              </p:cNvSpPr>
              <p:nvPr/>
            </p:nvSpPr>
            <p:spPr>
              <a:xfrm>
                <a:off x="7265854" y="5814447"/>
                <a:ext cx="877527"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=0.5</m:t>
                      </m:r>
                    </m:oMath>
                  </m:oMathPara>
                </a14:m>
                <a:endParaRPr lang="en-US" sz="2000" dirty="0"/>
              </a:p>
            </p:txBody>
          </p:sp>
        </mc:Choice>
        <mc:Fallback xmlns="">
          <p:sp>
            <p:nvSpPr>
              <p:cNvPr id="62" name="内容占位符 2">
                <a:extLst>
                  <a:ext uri="{FF2B5EF4-FFF2-40B4-BE49-F238E27FC236}">
                    <a16:creationId xmlns:a16="http://schemas.microsoft.com/office/drawing/2014/main" id="{649049DE-A0CB-4B3C-885B-B5740655AE0E}"/>
                  </a:ext>
                </a:extLst>
              </p:cNvPr>
              <p:cNvSpPr txBox="1">
                <a:spLocks noRot="1" noChangeAspect="1" noMove="1" noResize="1" noEditPoints="1" noAdjustHandles="1" noChangeArrowheads="1" noChangeShapeType="1" noTextEdit="1"/>
              </p:cNvSpPr>
              <p:nvPr/>
            </p:nvSpPr>
            <p:spPr>
              <a:xfrm>
                <a:off x="7265854" y="5814447"/>
                <a:ext cx="877527" cy="307777"/>
              </a:xfrm>
              <a:prstGeom prst="rect">
                <a:avLst/>
              </a:prstGeom>
              <a:blipFill>
                <a:blip r:embed="rId9"/>
                <a:stretch>
                  <a:fillRect l="-10417" r="-5556"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内容占位符 2">
                <a:extLst>
                  <a:ext uri="{FF2B5EF4-FFF2-40B4-BE49-F238E27FC236}">
                    <a16:creationId xmlns:a16="http://schemas.microsoft.com/office/drawing/2014/main" id="{D57DB3D7-E8C8-48D5-8734-DCEB36F3B107}"/>
                  </a:ext>
                </a:extLst>
              </p:cNvPr>
              <p:cNvSpPr txBox="1">
                <a:spLocks/>
              </p:cNvSpPr>
              <p:nvPr/>
            </p:nvSpPr>
            <p:spPr>
              <a:xfrm>
                <a:off x="7141348" y="3659658"/>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=3</m:t>
                      </m:r>
                    </m:oMath>
                  </m:oMathPara>
                </a14:m>
                <a:endParaRPr lang="en-US" sz="2000" dirty="0"/>
              </a:p>
            </p:txBody>
          </p:sp>
        </mc:Choice>
        <mc:Fallback xmlns="">
          <p:sp>
            <p:nvSpPr>
              <p:cNvPr id="63" name="内容占位符 2">
                <a:extLst>
                  <a:ext uri="{FF2B5EF4-FFF2-40B4-BE49-F238E27FC236}">
                    <a16:creationId xmlns:a16="http://schemas.microsoft.com/office/drawing/2014/main" id="{D57DB3D7-E8C8-48D5-8734-DCEB36F3B107}"/>
                  </a:ext>
                </a:extLst>
              </p:cNvPr>
              <p:cNvSpPr txBox="1">
                <a:spLocks noRot="1" noChangeAspect="1" noMove="1" noResize="1" noEditPoints="1" noAdjustHandles="1" noChangeArrowheads="1" noChangeShapeType="1" noTextEdit="1"/>
              </p:cNvSpPr>
              <p:nvPr/>
            </p:nvSpPr>
            <p:spPr>
              <a:xfrm>
                <a:off x="7141348" y="3659658"/>
                <a:ext cx="763351" cy="307777"/>
              </a:xfrm>
              <a:prstGeom prst="rect">
                <a:avLst/>
              </a:prstGeom>
              <a:blipFill>
                <a:blip r:embed="rId10"/>
                <a:stretch>
                  <a:fillRect l="-6349" b="-9804"/>
                </a:stretch>
              </a:blipFill>
            </p:spPr>
            <p:txBody>
              <a:bodyPr/>
              <a:lstStyle/>
              <a:p>
                <a:r>
                  <a:rPr lang="zh-CN" altLang="en-US">
                    <a:noFill/>
                  </a:rPr>
                  <a:t> </a:t>
                </a:r>
              </a:p>
            </p:txBody>
          </p:sp>
        </mc:Fallback>
      </mc:AlternateContent>
      <p:sp>
        <p:nvSpPr>
          <p:cNvPr id="43" name="a4">
            <a:extLst>
              <a:ext uri="{FF2B5EF4-FFF2-40B4-BE49-F238E27FC236}">
                <a16:creationId xmlns:a16="http://schemas.microsoft.com/office/drawing/2014/main" id="{12FA5B71-31FD-43DB-86D2-433F8EC1A2E4}"/>
              </a:ext>
            </a:extLst>
          </p:cNvPr>
          <p:cNvSpPr/>
          <p:nvPr/>
        </p:nvSpPr>
        <p:spPr>
          <a:xfrm>
            <a:off x="8066005" y="3074393"/>
            <a:ext cx="1178570" cy="1478306"/>
          </a:xfrm>
          <a:prstGeom prst="roundRect">
            <a:avLst>
              <a:gd name="adj" fmla="val 8582"/>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45" name="a1">
            <a:extLst>
              <a:ext uri="{FF2B5EF4-FFF2-40B4-BE49-F238E27FC236}">
                <a16:creationId xmlns:a16="http://schemas.microsoft.com/office/drawing/2014/main" id="{5719180A-94CE-45E9-9839-3007FB00112E}"/>
              </a:ext>
            </a:extLst>
          </p:cNvPr>
          <p:cNvSpPr/>
          <p:nvPr/>
        </p:nvSpPr>
        <p:spPr>
          <a:xfrm>
            <a:off x="8305202" y="5843931"/>
            <a:ext cx="700177" cy="248809"/>
          </a:xfrm>
          <a:prstGeom prst="roundRect">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内容占位符 2">
                <a:extLst>
                  <a:ext uri="{FF2B5EF4-FFF2-40B4-BE49-F238E27FC236}">
                    <a16:creationId xmlns:a16="http://schemas.microsoft.com/office/drawing/2014/main" id="{2F4CBCF8-15D2-47B9-AF9A-AFB336B918D6}"/>
                  </a:ext>
                </a:extLst>
              </p:cNvPr>
              <p:cNvSpPr txBox="1">
                <a:spLocks/>
              </p:cNvSpPr>
              <p:nvPr/>
            </p:nvSpPr>
            <p:spPr>
              <a:xfrm>
                <a:off x="8273615" y="4757261"/>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=10</m:t>
                      </m:r>
                    </m:oMath>
                  </m:oMathPara>
                </a14:m>
                <a:endParaRPr lang="en-US" sz="2000" dirty="0"/>
              </a:p>
            </p:txBody>
          </p:sp>
        </mc:Choice>
        <mc:Fallback xmlns="">
          <p:sp>
            <p:nvSpPr>
              <p:cNvPr id="64" name="内容占位符 2">
                <a:extLst>
                  <a:ext uri="{FF2B5EF4-FFF2-40B4-BE49-F238E27FC236}">
                    <a16:creationId xmlns:a16="http://schemas.microsoft.com/office/drawing/2014/main" id="{2F4CBCF8-15D2-47B9-AF9A-AFB336B918D6}"/>
                  </a:ext>
                </a:extLst>
              </p:cNvPr>
              <p:cNvSpPr txBox="1">
                <a:spLocks noRot="1" noChangeAspect="1" noMove="1" noResize="1" noEditPoints="1" noAdjustHandles="1" noChangeArrowheads="1" noChangeShapeType="1" noTextEdit="1"/>
              </p:cNvSpPr>
              <p:nvPr/>
            </p:nvSpPr>
            <p:spPr>
              <a:xfrm>
                <a:off x="8273615" y="4757261"/>
                <a:ext cx="763351" cy="307777"/>
              </a:xfrm>
              <a:prstGeom prst="rect">
                <a:avLst/>
              </a:prstGeom>
              <a:blipFill>
                <a:blip r:embed="rId11"/>
                <a:stretch>
                  <a:fillRect l="-12000" r="-3200" b="-11765"/>
                </a:stretch>
              </a:blipFill>
            </p:spPr>
            <p:txBody>
              <a:bodyPr/>
              <a:lstStyle/>
              <a:p>
                <a:r>
                  <a:rPr lang="zh-CN" altLang="en-US">
                    <a:noFill/>
                  </a:rPr>
                  <a:t> </a:t>
                </a:r>
              </a:p>
            </p:txBody>
          </p:sp>
        </mc:Fallback>
      </mc:AlternateContent>
      <p:sp>
        <p:nvSpPr>
          <p:cNvPr id="69" name="内容占位符 2">
            <a:extLst>
              <a:ext uri="{FF2B5EF4-FFF2-40B4-BE49-F238E27FC236}">
                <a16:creationId xmlns:a16="http://schemas.microsoft.com/office/drawing/2014/main" id="{9B9C0C0A-85FE-480F-9494-5C567B225327}"/>
              </a:ext>
            </a:extLst>
          </p:cNvPr>
          <p:cNvSpPr txBox="1">
            <a:spLocks/>
          </p:cNvSpPr>
          <p:nvPr/>
        </p:nvSpPr>
        <p:spPr>
          <a:xfrm>
            <a:off x="9923602" y="5783669"/>
            <a:ext cx="1456005" cy="369332"/>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2400" dirty="0">
                <a:latin typeface="Gill Sans Light" panose="020B0302020104020203" pitchFamily="34" charset="-79"/>
                <a:cs typeface="Gill Sans Light" panose="020B0302020104020203" pitchFamily="34" charset="-79"/>
              </a:rPr>
              <a:t>Intra-GPU</a:t>
            </a:r>
          </a:p>
        </p:txBody>
      </p:sp>
    </p:spTree>
    <p:extLst>
      <p:ext uri="{BB962C8B-B14F-4D97-AF65-F5344CB8AC3E}">
        <p14:creationId xmlns:p14="http://schemas.microsoft.com/office/powerpoint/2010/main" val="38696558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250"/>
                                        <p:tgtEl>
                                          <p:spTgt spid="49"/>
                                        </p:tgtEl>
                                      </p:cBhvr>
                                    </p:animEffect>
                                  </p:childTnLst>
                                </p:cTn>
                              </p:par>
                              <p:par>
                                <p:cTn id="8" presetID="22" presetClass="entr" presetSubtype="8" fill="hold" grpId="0" nodeType="withEffect">
                                  <p:stCondLst>
                                    <p:cond delay="5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250"/>
                                        <p:tgtEl>
                                          <p:spTgt spid="50"/>
                                        </p:tgtEl>
                                      </p:cBhvr>
                                    </p:animEffect>
                                  </p:childTnLst>
                                </p:cTn>
                              </p:par>
                            </p:childTnLst>
                          </p:cTn>
                        </p:par>
                        <p:par>
                          <p:cTn id="11" fill="hold">
                            <p:stCondLst>
                              <p:cond delay="300"/>
                            </p:stCondLst>
                            <p:childTnLst>
                              <p:par>
                                <p:cTn id="12" presetID="42"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anim calcmode="lin" valueType="num">
                                      <p:cBhvr>
                                        <p:cTn id="15" dur="250" fill="hold"/>
                                        <p:tgtEl>
                                          <p:spTgt spid="63"/>
                                        </p:tgtEl>
                                        <p:attrNameLst>
                                          <p:attrName>ppt_x</p:attrName>
                                        </p:attrNameLst>
                                      </p:cBhvr>
                                      <p:tavLst>
                                        <p:tav tm="0">
                                          <p:val>
                                            <p:strVal val="#ppt_x"/>
                                          </p:val>
                                        </p:tav>
                                        <p:tav tm="100000">
                                          <p:val>
                                            <p:strVal val="#ppt_x"/>
                                          </p:val>
                                        </p:tav>
                                      </p:tavLst>
                                    </p:anim>
                                    <p:anim calcmode="lin" valueType="num">
                                      <p:cBhvr>
                                        <p:cTn id="16" dur="250" fill="hold"/>
                                        <p:tgtEl>
                                          <p:spTgt spid="6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250"/>
                                        <p:tgtEl>
                                          <p:spTgt spid="62"/>
                                        </p:tgtEl>
                                      </p:cBhvr>
                                    </p:animEffect>
                                    <p:anim calcmode="lin" valueType="num">
                                      <p:cBhvr>
                                        <p:cTn id="20" dur="250" fill="hold"/>
                                        <p:tgtEl>
                                          <p:spTgt spid="62"/>
                                        </p:tgtEl>
                                        <p:attrNameLst>
                                          <p:attrName>ppt_x</p:attrName>
                                        </p:attrNameLst>
                                      </p:cBhvr>
                                      <p:tavLst>
                                        <p:tav tm="0">
                                          <p:val>
                                            <p:strVal val="#ppt_x"/>
                                          </p:val>
                                        </p:tav>
                                        <p:tav tm="100000">
                                          <p:val>
                                            <p:strVal val="#ppt_x"/>
                                          </p:val>
                                        </p:tav>
                                      </p:tavLst>
                                    </p:anim>
                                    <p:anim calcmode="lin" valueType="num">
                                      <p:cBhvr>
                                        <p:cTn id="21" dur="250" fill="hold"/>
                                        <p:tgtEl>
                                          <p:spTgt spid="6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50"/>
                                        <p:tgtEl>
                                          <p:spTgt spid="64"/>
                                        </p:tgtEl>
                                      </p:cBhvr>
                                    </p:animEffect>
                                    <p:anim calcmode="lin" valueType="num">
                                      <p:cBhvr>
                                        <p:cTn id="25" dur="250" fill="hold"/>
                                        <p:tgtEl>
                                          <p:spTgt spid="64"/>
                                        </p:tgtEl>
                                        <p:attrNameLst>
                                          <p:attrName>ppt_x</p:attrName>
                                        </p:attrNameLst>
                                      </p:cBhvr>
                                      <p:tavLst>
                                        <p:tav tm="0">
                                          <p:val>
                                            <p:strVal val="#ppt_x"/>
                                          </p:val>
                                        </p:tav>
                                        <p:tav tm="100000">
                                          <p:val>
                                            <p:strVal val="#ppt_x"/>
                                          </p:val>
                                        </p:tav>
                                      </p:tavLst>
                                    </p:anim>
                                    <p:anim calcmode="lin" valueType="num">
                                      <p:cBhvr>
                                        <p:cTn id="26" dur="250" fill="hold"/>
                                        <p:tgtEl>
                                          <p:spTgt spid="6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5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anim calcmode="lin" valueType="num">
                                      <p:cBhvr>
                                        <p:cTn id="30" dur="250" fill="hold"/>
                                        <p:tgtEl>
                                          <p:spTgt spid="61"/>
                                        </p:tgtEl>
                                        <p:attrNameLst>
                                          <p:attrName>ppt_x</p:attrName>
                                        </p:attrNameLst>
                                      </p:cBhvr>
                                      <p:tavLst>
                                        <p:tav tm="0">
                                          <p:val>
                                            <p:strVal val="#ppt_x"/>
                                          </p:val>
                                        </p:tav>
                                        <p:tav tm="100000">
                                          <p:val>
                                            <p:strVal val="#ppt_x"/>
                                          </p:val>
                                        </p:tav>
                                      </p:tavLst>
                                    </p:anim>
                                    <p:anim calcmode="lin" valueType="num">
                                      <p:cBhvr>
                                        <p:cTn id="31" dur="250" fill="hold"/>
                                        <p:tgtEl>
                                          <p:spTgt spid="6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250"/>
                                        <p:tgtEl>
                                          <p:spTgt spid="42"/>
                                        </p:tgtEl>
                                      </p:cBhvr>
                                    </p:animEffect>
                                    <p:anim calcmode="lin" valueType="num">
                                      <p:cBhvr>
                                        <p:cTn id="35" dur="250" fill="hold"/>
                                        <p:tgtEl>
                                          <p:spTgt spid="42"/>
                                        </p:tgtEl>
                                        <p:attrNameLst>
                                          <p:attrName>ppt_x</p:attrName>
                                        </p:attrNameLst>
                                      </p:cBhvr>
                                      <p:tavLst>
                                        <p:tav tm="0">
                                          <p:val>
                                            <p:strVal val="#ppt_x"/>
                                          </p:val>
                                        </p:tav>
                                        <p:tav tm="100000">
                                          <p:val>
                                            <p:strVal val="#ppt_x"/>
                                          </p:val>
                                        </p:tav>
                                      </p:tavLst>
                                    </p:anim>
                                    <p:anim calcmode="lin" valueType="num">
                                      <p:cBhvr>
                                        <p:cTn id="36" dur="25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250"/>
                                        <p:tgtEl>
                                          <p:spTgt spid="69"/>
                                        </p:tgtEl>
                                      </p:cBhvr>
                                    </p:animEffect>
                                    <p:anim calcmode="lin" valueType="num">
                                      <p:cBhvr>
                                        <p:cTn id="40" dur="250" fill="hold"/>
                                        <p:tgtEl>
                                          <p:spTgt spid="69"/>
                                        </p:tgtEl>
                                        <p:attrNameLst>
                                          <p:attrName>ppt_x</p:attrName>
                                        </p:attrNameLst>
                                      </p:cBhvr>
                                      <p:tavLst>
                                        <p:tav tm="0">
                                          <p:val>
                                            <p:strVal val="#ppt_x"/>
                                          </p:val>
                                        </p:tav>
                                        <p:tav tm="100000">
                                          <p:val>
                                            <p:strVal val="#ppt_x"/>
                                          </p:val>
                                        </p:tav>
                                      </p:tavLst>
                                    </p:anim>
                                    <p:anim calcmode="lin" valueType="num">
                                      <p:cBhvr>
                                        <p:cTn id="41" dur="25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9" grpId="0" animBg="1"/>
      <p:bldP spid="50" grpId="0" animBg="1"/>
      <p:bldP spid="61" grpId="0"/>
      <p:bldP spid="62" grpId="0"/>
      <p:bldP spid="63" grpId="0"/>
      <p:bldP spid="64"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4AD7641-C8CF-D646-87E8-BE0177A83088}"/>
              </a:ext>
            </a:extLst>
          </p:cNvPr>
          <p:cNvGrpSpPr/>
          <p:nvPr/>
        </p:nvGrpSpPr>
        <p:grpSpPr>
          <a:xfrm>
            <a:off x="2018789" y="1643388"/>
            <a:ext cx="9166664" cy="1938031"/>
            <a:chOff x="2018789" y="1664408"/>
            <a:chExt cx="9166664" cy="1938031"/>
          </a:xfrm>
        </p:grpSpPr>
        <p:grpSp>
          <p:nvGrpSpPr>
            <p:cNvPr id="11" name="组合 10">
              <a:extLst>
                <a:ext uri="{FF2B5EF4-FFF2-40B4-BE49-F238E27FC236}">
                  <a16:creationId xmlns:a16="http://schemas.microsoft.com/office/drawing/2014/main" id="{27F1D427-E514-4FEC-A1B1-F653E129E55B}"/>
                </a:ext>
              </a:extLst>
            </p:cNvPr>
            <p:cNvGrpSpPr/>
            <p:nvPr/>
          </p:nvGrpSpPr>
          <p:grpSpPr>
            <a:xfrm>
              <a:off x="2018789" y="1664408"/>
              <a:ext cx="9166664" cy="1477451"/>
              <a:chOff x="314325" y="900244"/>
              <a:chExt cx="2520000" cy="406165"/>
            </a:xfrm>
          </p:grpSpPr>
          <p:cxnSp>
            <p:nvCxnSpPr>
              <p:cNvPr id="12" name="直线连接符 47">
                <a:extLst>
                  <a:ext uri="{FF2B5EF4-FFF2-40B4-BE49-F238E27FC236}">
                    <a16:creationId xmlns:a16="http://schemas.microsoft.com/office/drawing/2014/main" id="{BED8250B-FBD0-4146-9D73-DED734F9671B}"/>
                  </a:ext>
                </a:extLst>
              </p:cNvPr>
              <p:cNvCxnSpPr>
                <a:cxnSpLocks/>
              </p:cNvCxnSpPr>
              <p:nvPr/>
            </p:nvCxnSpPr>
            <p:spPr>
              <a:xfrm flipV="1">
                <a:off x="314325" y="900244"/>
                <a:ext cx="2520000" cy="0"/>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线连接符 55">
                <a:extLst>
                  <a:ext uri="{FF2B5EF4-FFF2-40B4-BE49-F238E27FC236}">
                    <a16:creationId xmlns:a16="http://schemas.microsoft.com/office/drawing/2014/main" id="{00A83394-2EE6-4647-8210-71C50546DBF0}"/>
                  </a:ext>
                </a:extLst>
              </p:cNvPr>
              <p:cNvCxnSpPr>
                <a:cxnSpLocks/>
              </p:cNvCxnSpPr>
              <p:nvPr/>
            </p:nvCxnSpPr>
            <p:spPr>
              <a:xfrm flipV="1">
                <a:off x="314325" y="1168750"/>
                <a:ext cx="2520000" cy="0"/>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线连接符 56">
                <a:extLst>
                  <a:ext uri="{FF2B5EF4-FFF2-40B4-BE49-F238E27FC236}">
                    <a16:creationId xmlns:a16="http://schemas.microsoft.com/office/drawing/2014/main" id="{6E6A12F4-BC6F-4300-803B-70A9369A196B}"/>
                  </a:ext>
                </a:extLst>
              </p:cNvPr>
              <p:cNvCxnSpPr>
                <a:cxnSpLocks/>
              </p:cNvCxnSpPr>
              <p:nvPr/>
            </p:nvCxnSpPr>
            <p:spPr>
              <a:xfrm flipV="1">
                <a:off x="314325" y="1306409"/>
                <a:ext cx="2520000" cy="0"/>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线连接符 48">
                <a:extLst>
                  <a:ext uri="{FF2B5EF4-FFF2-40B4-BE49-F238E27FC236}">
                    <a16:creationId xmlns:a16="http://schemas.microsoft.com/office/drawing/2014/main" id="{36C08559-1E88-4E0F-98C4-8099EBBA8967}"/>
                  </a:ext>
                </a:extLst>
              </p:cNvPr>
              <p:cNvCxnSpPr>
                <a:cxnSpLocks/>
              </p:cNvCxnSpPr>
              <p:nvPr/>
            </p:nvCxnSpPr>
            <p:spPr>
              <a:xfrm flipV="1">
                <a:off x="314325" y="1035383"/>
                <a:ext cx="2520000" cy="0"/>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cxnSp>
          <p:nvCxnSpPr>
            <p:cNvPr id="65" name="直线连接符 56">
              <a:extLst>
                <a:ext uri="{FF2B5EF4-FFF2-40B4-BE49-F238E27FC236}">
                  <a16:creationId xmlns:a16="http://schemas.microsoft.com/office/drawing/2014/main" id="{6C4C76BF-857B-934A-9499-FFA2B597E9F0}"/>
                </a:ext>
              </a:extLst>
            </p:cNvPr>
            <p:cNvCxnSpPr>
              <a:cxnSpLocks/>
            </p:cNvCxnSpPr>
            <p:nvPr/>
          </p:nvCxnSpPr>
          <p:spPr>
            <a:xfrm flipV="1">
              <a:off x="2018789" y="3602439"/>
              <a:ext cx="9166664" cy="0"/>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23</a:t>
            </a:fld>
            <a:endParaRPr lang="en-US" dirty="0"/>
          </a:p>
        </p:txBody>
      </p:sp>
      <p:sp>
        <p:nvSpPr>
          <p:cNvPr id="6" name="TextBox 5">
            <a:extLst>
              <a:ext uri="{FF2B5EF4-FFF2-40B4-BE49-F238E27FC236}">
                <a16:creationId xmlns:a16="http://schemas.microsoft.com/office/drawing/2014/main" id="{0BC7756F-B29C-44AC-AFDE-9B2A17407ADD}"/>
              </a:ext>
            </a:extLst>
          </p:cNvPr>
          <p:cNvSpPr txBox="1"/>
          <p:nvPr/>
        </p:nvSpPr>
        <p:spPr>
          <a:xfrm>
            <a:off x="393012" y="4994262"/>
            <a:ext cx="10984382" cy="931217"/>
          </a:xfrm>
          <a:prstGeom prst="rect">
            <a:avLst/>
          </a:prstGeom>
          <a:noFill/>
        </p:spPr>
        <p:txBody>
          <a:bodyPr wrap="square" lIns="91440" tIns="45720" rIns="91440" bIns="45720" rtlCol="0" anchor="ctr">
            <a:spAutoFit/>
          </a:bodyPr>
          <a:lstStyle>
            <a:defPPr>
              <a:defRPr lang="en-US"/>
            </a:defPPr>
            <a:lvl1pPr algn="ctr">
              <a:defRPr sz="2800">
                <a:latin typeface="Gill Sans Light"/>
                <a:cs typeface="Gill Sans Light"/>
              </a:defRPr>
            </a:lvl1pPr>
          </a:lstStyle>
          <a:p>
            <a:pPr lvl="1" algn="ctr"/>
            <a:r>
              <a:rPr lang="en" sz="2400" dirty="0">
                <a:solidFill>
                  <a:schemeClr val="tx1">
                    <a:lumMod val="65000"/>
                    <a:lumOff val="35000"/>
                  </a:schemeClr>
                </a:solidFill>
                <a:latin typeface="Gill Sans Light" panose="020B0302020104020203" pitchFamily="34" charset="-79"/>
                <a:ea typeface="+mn-lt"/>
                <a:cs typeface="Gill Sans Light"/>
              </a:rPr>
              <a:t> Different solutions to execute 4 trials (1 TrialGroup) scheduled on 5 workers </a:t>
            </a:r>
            <a:endParaRPr lang="en-US" dirty="0">
              <a:solidFill>
                <a:schemeClr val="tx1">
                  <a:lumMod val="65000"/>
                  <a:lumOff val="35000"/>
                </a:schemeClr>
              </a:solidFill>
              <a:latin typeface="Gill Sans Light" panose="020B0302020104020203" pitchFamily="34" charset="-79"/>
              <a:cs typeface="Gill Sans Light"/>
            </a:endParaRPr>
          </a:p>
          <a:p>
            <a:pPr lvl="1">
              <a:lnSpc>
                <a:spcPct val="120000"/>
              </a:lnSpc>
            </a:pPr>
            <a:endParaRPr lang="en" sz="2800" dirty="0">
              <a:solidFill>
                <a:srgbClr val="FF5700"/>
              </a:solidFill>
              <a:latin typeface="Gill Sans Light" panose="020B0302020104020203" pitchFamily="34" charset="-79"/>
              <a:cs typeface="Gill Sans Light" panose="020B0302020104020203" pitchFamily="34" charset="-79"/>
            </a:endParaRPr>
          </a:p>
        </p:txBody>
      </p:sp>
      <p:sp>
        <p:nvSpPr>
          <p:cNvPr id="7" name="TextBox 6">
            <a:extLst>
              <a:ext uri="{FF2B5EF4-FFF2-40B4-BE49-F238E27FC236}">
                <a16:creationId xmlns:a16="http://schemas.microsoft.com/office/drawing/2014/main" id="{026692C4-6B1D-46E5-8046-EDFB31405968}"/>
              </a:ext>
            </a:extLst>
          </p:cNvPr>
          <p:cNvSpPr txBox="1"/>
          <p:nvPr/>
        </p:nvSpPr>
        <p:spPr>
          <a:xfrm>
            <a:off x="2383177" y="5723384"/>
            <a:ext cx="7425646" cy="569580"/>
          </a:xfrm>
          <a:prstGeom prst="rect">
            <a:avLst/>
          </a:prstGeom>
          <a:noFill/>
        </p:spPr>
        <p:txBody>
          <a:bodyPr wrap="square" lIns="91440" tIns="45720" rIns="91440" bIns="45720" rtlCol="0" anchor="ctr">
            <a:spAutoFit/>
          </a:bodyPr>
          <a:lstStyle>
            <a:defPPr>
              <a:defRPr lang="en-US"/>
            </a:defPPr>
            <a:lvl1pPr algn="ctr">
              <a:defRPr sz="2800">
                <a:latin typeface="Gill Sans Light"/>
                <a:cs typeface="Gill Sans Light"/>
              </a:defRPr>
            </a:lvl1pPr>
          </a:lstStyle>
          <a:p>
            <a:pPr marL="0" lvl="1">
              <a:lnSpc>
                <a:spcPct val="120000"/>
              </a:lnSpc>
            </a:pPr>
            <a:r>
              <a:rPr lang="en" sz="2800" dirty="0">
                <a:latin typeface="Gill Sans Light" panose="020B0302020104020203" pitchFamily="34" charset="-79"/>
                <a:cs typeface="Gill Sans Light"/>
              </a:rPr>
              <a:t>Fully</a:t>
            </a:r>
            <a:r>
              <a:rPr lang="en" sz="2800" dirty="0">
                <a:solidFill>
                  <a:srgbClr val="FF5700"/>
                </a:solidFill>
                <a:latin typeface="Gill Sans Light" panose="020B0302020104020203" pitchFamily="34" charset="-79"/>
                <a:cs typeface="Gill Sans Light"/>
              </a:rPr>
              <a:t> utilize the resources </a:t>
            </a:r>
            <a:r>
              <a:rPr lang="en" sz="2800" dirty="0">
                <a:latin typeface="Gill Sans Light" panose="020B0302020104020203" pitchFamily="34" charset="-79"/>
                <a:cs typeface="Gill Sans Light"/>
              </a:rPr>
              <a:t>and </a:t>
            </a:r>
            <a:r>
              <a:rPr lang="en" sz="2800" dirty="0">
                <a:solidFill>
                  <a:srgbClr val="FF5700"/>
                </a:solidFill>
                <a:latin typeface="Gill Sans Light" panose="020B0302020104020203" pitchFamily="34" charset="-79"/>
                <a:cs typeface="Gill Sans Light"/>
              </a:rPr>
              <a:t>mitigate the straggler</a:t>
            </a:r>
            <a:endParaRPr lang="en" sz="2800" dirty="0">
              <a:solidFill>
                <a:srgbClr val="FF5700"/>
              </a:solidFill>
              <a:latin typeface="Gill Sans Light" panose="020B0302020104020203" pitchFamily="34" charset="-79"/>
              <a:cs typeface="Gill Sans Light" panose="020B0302020104020203" pitchFamily="34" charset="-79"/>
            </a:endParaRPr>
          </a:p>
        </p:txBody>
      </p:sp>
      <p:grpSp>
        <p:nvGrpSpPr>
          <p:cNvPr id="10" name="组合 9">
            <a:extLst>
              <a:ext uri="{FF2B5EF4-FFF2-40B4-BE49-F238E27FC236}">
                <a16:creationId xmlns:a16="http://schemas.microsoft.com/office/drawing/2014/main" id="{C986B271-7D09-482E-B6D4-79D3169845AD}"/>
              </a:ext>
            </a:extLst>
          </p:cNvPr>
          <p:cNvGrpSpPr/>
          <p:nvPr/>
        </p:nvGrpSpPr>
        <p:grpSpPr>
          <a:xfrm>
            <a:off x="1006546" y="1466827"/>
            <a:ext cx="1016758" cy="2780740"/>
            <a:chOff x="36050" y="719862"/>
            <a:chExt cx="279516" cy="764451"/>
          </a:xfrm>
        </p:grpSpPr>
        <p:sp>
          <p:nvSpPr>
            <p:cNvPr id="16" name="内容占位符 2">
              <a:extLst>
                <a:ext uri="{FF2B5EF4-FFF2-40B4-BE49-F238E27FC236}">
                  <a16:creationId xmlns:a16="http://schemas.microsoft.com/office/drawing/2014/main" id="{0651CE83-B538-4CF4-85CA-67052CF15E20}"/>
                </a:ext>
              </a:extLst>
            </p:cNvPr>
            <p:cNvSpPr txBox="1">
              <a:spLocks/>
            </p:cNvSpPr>
            <p:nvPr/>
          </p:nvSpPr>
          <p:spPr>
            <a:xfrm rot="16200000">
              <a:off x="-71314" y="1031832"/>
              <a:ext cx="355237" cy="140510"/>
            </a:xfrm>
            <a:prstGeom prst="rect">
              <a:avLst/>
            </a:prstGeom>
          </p:spPr>
          <p:txBody>
            <a:bodyPr vert="horz" lIns="0" tIns="0" rIns="0" bIns="0" rtlCol="0" anchor="ctr" anchorCtr="0">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Worker</a:t>
              </a:r>
            </a:p>
          </p:txBody>
        </p:sp>
        <p:grpSp>
          <p:nvGrpSpPr>
            <p:cNvPr id="17" name="组合 16">
              <a:extLst>
                <a:ext uri="{FF2B5EF4-FFF2-40B4-BE49-F238E27FC236}">
                  <a16:creationId xmlns:a16="http://schemas.microsoft.com/office/drawing/2014/main" id="{156A429F-4023-410A-91B9-1AC330CF53D7}"/>
                </a:ext>
              </a:extLst>
            </p:cNvPr>
            <p:cNvGrpSpPr/>
            <p:nvPr/>
          </p:nvGrpSpPr>
          <p:grpSpPr>
            <a:xfrm>
              <a:off x="178766" y="763687"/>
              <a:ext cx="136800" cy="676800"/>
              <a:chOff x="178766" y="763062"/>
              <a:chExt cx="136800" cy="676800"/>
            </a:xfrm>
          </p:grpSpPr>
          <p:sp>
            <p:nvSpPr>
              <p:cNvPr id="19" name="内容占位符 2">
                <a:extLst>
                  <a:ext uri="{FF2B5EF4-FFF2-40B4-BE49-F238E27FC236}">
                    <a16:creationId xmlns:a16="http://schemas.microsoft.com/office/drawing/2014/main" id="{15418088-587E-4216-9319-61B95D4301A8}"/>
                  </a:ext>
                </a:extLst>
              </p:cNvPr>
              <p:cNvSpPr txBox="1">
                <a:spLocks/>
              </p:cNvSpPr>
              <p:nvPr/>
            </p:nvSpPr>
            <p:spPr>
              <a:xfrm>
                <a:off x="178766" y="763062"/>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a:t>
                </a:r>
                <a:endParaRPr kumimoji="1" lang="zh-CN" altLang="en-US" sz="2400" dirty="0">
                  <a:latin typeface="Times New Roman" panose="02020603050405020304" pitchFamily="18" charset="0"/>
                  <a:cs typeface="Times New Roman" panose="02020603050405020304" pitchFamily="18" charset="0"/>
                </a:endParaRPr>
              </a:p>
            </p:txBody>
          </p:sp>
          <p:sp>
            <p:nvSpPr>
              <p:cNvPr id="20" name="内容占位符 2">
                <a:extLst>
                  <a:ext uri="{FF2B5EF4-FFF2-40B4-BE49-F238E27FC236}">
                    <a16:creationId xmlns:a16="http://schemas.microsoft.com/office/drawing/2014/main" id="{1C804CAF-B325-4E9B-937A-CAF21935A6A3}"/>
                  </a:ext>
                </a:extLst>
              </p:cNvPr>
              <p:cNvSpPr txBox="1">
                <a:spLocks/>
              </p:cNvSpPr>
              <p:nvPr/>
            </p:nvSpPr>
            <p:spPr>
              <a:xfrm>
                <a:off x="178766" y="903253"/>
                <a:ext cx="136800" cy="131505"/>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2</a:t>
                </a:r>
                <a:endParaRPr kumimoji="1" lang="zh-CN" altLang="en-US" sz="2400" dirty="0">
                  <a:latin typeface="Times New Roman" panose="02020603050405020304" pitchFamily="18" charset="0"/>
                  <a:cs typeface="Times New Roman" panose="02020603050405020304" pitchFamily="18" charset="0"/>
                </a:endParaRPr>
              </a:p>
            </p:txBody>
          </p:sp>
          <p:sp>
            <p:nvSpPr>
              <p:cNvPr id="21" name="内容占位符 2">
                <a:extLst>
                  <a:ext uri="{FF2B5EF4-FFF2-40B4-BE49-F238E27FC236}">
                    <a16:creationId xmlns:a16="http://schemas.microsoft.com/office/drawing/2014/main" id="{6AAFCB30-3F8A-4C41-B940-9D18B2F66607}"/>
                  </a:ext>
                </a:extLst>
              </p:cNvPr>
              <p:cNvSpPr txBox="1">
                <a:spLocks/>
              </p:cNvSpPr>
              <p:nvPr/>
            </p:nvSpPr>
            <p:spPr>
              <a:xfrm>
                <a:off x="178766" y="1034758"/>
                <a:ext cx="136800" cy="13523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3</a:t>
                </a:r>
                <a:endParaRPr kumimoji="1" lang="zh-CN" altLang="en-US" sz="2400" dirty="0">
                  <a:latin typeface="Times New Roman" panose="02020603050405020304" pitchFamily="18" charset="0"/>
                  <a:cs typeface="Times New Roman" panose="02020603050405020304" pitchFamily="18" charset="0"/>
                </a:endParaRPr>
              </a:p>
            </p:txBody>
          </p:sp>
          <p:sp>
            <p:nvSpPr>
              <p:cNvPr id="22" name="内容占位符 2">
                <a:extLst>
                  <a:ext uri="{FF2B5EF4-FFF2-40B4-BE49-F238E27FC236}">
                    <a16:creationId xmlns:a16="http://schemas.microsoft.com/office/drawing/2014/main" id="{F0A6456A-BA55-4F5B-97C3-8F54257B6EB5}"/>
                  </a:ext>
                </a:extLst>
              </p:cNvPr>
              <p:cNvSpPr txBox="1">
                <a:spLocks/>
              </p:cNvSpPr>
              <p:nvPr/>
            </p:nvSpPr>
            <p:spPr>
              <a:xfrm>
                <a:off x="178766" y="1168125"/>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23" name="内容占位符 2">
                <a:extLst>
                  <a:ext uri="{FF2B5EF4-FFF2-40B4-BE49-F238E27FC236}">
                    <a16:creationId xmlns:a16="http://schemas.microsoft.com/office/drawing/2014/main" id="{79899BD8-8ACE-42D4-A560-65D5FE90F333}"/>
                  </a:ext>
                </a:extLst>
              </p:cNvPr>
              <p:cNvSpPr txBox="1">
                <a:spLocks/>
              </p:cNvSpPr>
              <p:nvPr/>
            </p:nvSpPr>
            <p:spPr>
              <a:xfrm>
                <a:off x="178766" y="1303062"/>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5</a:t>
                </a:r>
                <a:endParaRPr kumimoji="1" lang="zh-CN" altLang="en-US" sz="2400" dirty="0">
                  <a:latin typeface="Times New Roman" panose="02020603050405020304" pitchFamily="18" charset="0"/>
                  <a:cs typeface="Times New Roman" panose="02020603050405020304" pitchFamily="18" charset="0"/>
                </a:endParaRPr>
              </a:p>
            </p:txBody>
          </p:sp>
        </p:grpSp>
        <p:cxnSp>
          <p:nvCxnSpPr>
            <p:cNvPr id="18" name="直线连接符 9">
              <a:extLst>
                <a:ext uri="{FF2B5EF4-FFF2-40B4-BE49-F238E27FC236}">
                  <a16:creationId xmlns:a16="http://schemas.microsoft.com/office/drawing/2014/main" id="{A68C58B9-E352-436C-952F-2A52078C44F3}"/>
                </a:ext>
              </a:extLst>
            </p:cNvPr>
            <p:cNvCxnSpPr>
              <a:cxnSpLocks/>
            </p:cNvCxnSpPr>
            <p:nvPr/>
          </p:nvCxnSpPr>
          <p:spPr>
            <a:xfrm>
              <a:off x="314862" y="719862"/>
              <a:ext cx="704" cy="7644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内容占位符 2">
            <a:extLst>
              <a:ext uri="{FF2B5EF4-FFF2-40B4-BE49-F238E27FC236}">
                <a16:creationId xmlns:a16="http://schemas.microsoft.com/office/drawing/2014/main" id="{FCDD67BB-C89B-402C-A35A-2B0BB2D07B8B}"/>
              </a:ext>
            </a:extLst>
          </p:cNvPr>
          <p:cNvSpPr txBox="1">
            <a:spLocks/>
          </p:cNvSpPr>
          <p:nvPr/>
        </p:nvSpPr>
        <p:spPr>
          <a:xfrm>
            <a:off x="2496990" y="1625360"/>
            <a:ext cx="497619" cy="497619"/>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38" name="内容占位符 2">
            <a:extLst>
              <a:ext uri="{FF2B5EF4-FFF2-40B4-BE49-F238E27FC236}">
                <a16:creationId xmlns:a16="http://schemas.microsoft.com/office/drawing/2014/main" id="{8675CCC2-9E3F-432A-B260-E63AD6A0ECE3}"/>
              </a:ext>
            </a:extLst>
          </p:cNvPr>
          <p:cNvSpPr txBox="1">
            <a:spLocks/>
          </p:cNvSpPr>
          <p:nvPr/>
        </p:nvSpPr>
        <p:spPr>
          <a:xfrm>
            <a:off x="3454128" y="2616244"/>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sp>
        <p:nvSpPr>
          <p:cNvPr id="35" name="内容占位符 2">
            <a:extLst>
              <a:ext uri="{FF2B5EF4-FFF2-40B4-BE49-F238E27FC236}">
                <a16:creationId xmlns:a16="http://schemas.microsoft.com/office/drawing/2014/main" id="{4B5410A0-888F-4226-840E-6CD890720117}"/>
              </a:ext>
            </a:extLst>
          </p:cNvPr>
          <p:cNvSpPr txBox="1">
            <a:spLocks/>
          </p:cNvSpPr>
          <p:nvPr/>
        </p:nvSpPr>
        <p:spPr>
          <a:xfrm>
            <a:off x="2486012" y="2105992"/>
            <a:ext cx="497619" cy="497619"/>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34" name="内容占位符 2">
            <a:extLst>
              <a:ext uri="{FF2B5EF4-FFF2-40B4-BE49-F238E27FC236}">
                <a16:creationId xmlns:a16="http://schemas.microsoft.com/office/drawing/2014/main" id="{9599CD3F-BC88-4221-9B2C-F71356F44A0A}"/>
              </a:ext>
            </a:extLst>
          </p:cNvPr>
          <p:cNvSpPr txBox="1">
            <a:spLocks/>
          </p:cNvSpPr>
          <p:nvPr/>
        </p:nvSpPr>
        <p:spPr>
          <a:xfrm>
            <a:off x="5562530" y="3097414"/>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30</a:t>
            </a:r>
            <a:endParaRPr kumimoji="1" lang="zh-CN" altLang="en-US" sz="2400" dirty="0">
              <a:latin typeface="Times New Roman" panose="02020603050405020304" pitchFamily="18" charset="0"/>
              <a:cs typeface="Times New Roman" panose="02020603050405020304" pitchFamily="18" charset="0"/>
            </a:endParaRPr>
          </a:p>
        </p:txBody>
      </p:sp>
      <p:sp>
        <p:nvSpPr>
          <p:cNvPr id="51" name="内容占位符 2">
            <a:extLst>
              <a:ext uri="{FF2B5EF4-FFF2-40B4-BE49-F238E27FC236}">
                <a16:creationId xmlns:a16="http://schemas.microsoft.com/office/drawing/2014/main" id="{0809D5E1-5F81-422D-8FD1-1FE429FA009B}"/>
              </a:ext>
            </a:extLst>
          </p:cNvPr>
          <p:cNvSpPr txBox="1">
            <a:spLocks/>
          </p:cNvSpPr>
          <p:nvPr/>
        </p:nvSpPr>
        <p:spPr>
          <a:xfrm>
            <a:off x="7579668" y="3075769"/>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10</a:t>
            </a:r>
            <a:endParaRPr kumimoji="1" lang="zh-CN" altLang="en-US" sz="2400" dirty="0">
              <a:latin typeface="Times New Roman" panose="02020603050405020304" pitchFamily="18" charset="0"/>
              <a:cs typeface="Times New Roman" panose="02020603050405020304" pitchFamily="18" charset="0"/>
            </a:endParaRPr>
          </a:p>
        </p:txBody>
      </p:sp>
      <p:sp>
        <p:nvSpPr>
          <p:cNvPr id="61" name="内容占位符 2">
            <a:extLst>
              <a:ext uri="{FF2B5EF4-FFF2-40B4-BE49-F238E27FC236}">
                <a16:creationId xmlns:a16="http://schemas.microsoft.com/office/drawing/2014/main" id="{188063C0-E97B-4313-A89B-3A35873B24CC}"/>
              </a:ext>
            </a:extLst>
          </p:cNvPr>
          <p:cNvSpPr txBox="1">
            <a:spLocks/>
          </p:cNvSpPr>
          <p:nvPr/>
        </p:nvSpPr>
        <p:spPr>
          <a:xfrm>
            <a:off x="10153992" y="2145466"/>
            <a:ext cx="497619" cy="497618"/>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sp>
        <p:nvSpPr>
          <p:cNvPr id="66" name="内容占位符 2">
            <a:extLst>
              <a:ext uri="{FF2B5EF4-FFF2-40B4-BE49-F238E27FC236}">
                <a16:creationId xmlns:a16="http://schemas.microsoft.com/office/drawing/2014/main" id="{FF4C1B5A-7B37-4E90-887D-EB5E4BAE99B7}"/>
              </a:ext>
            </a:extLst>
          </p:cNvPr>
          <p:cNvSpPr txBox="1">
            <a:spLocks/>
          </p:cNvSpPr>
          <p:nvPr/>
        </p:nvSpPr>
        <p:spPr>
          <a:xfrm>
            <a:off x="3558547" y="4359171"/>
            <a:ext cx="786400" cy="299919"/>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Default</a:t>
            </a:r>
          </a:p>
        </p:txBody>
      </p:sp>
      <p:sp>
        <p:nvSpPr>
          <p:cNvPr id="67" name="内容占位符 2">
            <a:extLst>
              <a:ext uri="{FF2B5EF4-FFF2-40B4-BE49-F238E27FC236}">
                <a16:creationId xmlns:a16="http://schemas.microsoft.com/office/drawing/2014/main" id="{37165D23-BC90-4E71-BB9A-C74CADE27948}"/>
              </a:ext>
            </a:extLst>
          </p:cNvPr>
          <p:cNvSpPr txBox="1">
            <a:spLocks/>
          </p:cNvSpPr>
          <p:nvPr/>
        </p:nvSpPr>
        <p:spPr>
          <a:xfrm>
            <a:off x="6558354" y="4370835"/>
            <a:ext cx="877603" cy="299919"/>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Optimal</a:t>
            </a:r>
          </a:p>
        </p:txBody>
      </p:sp>
      <p:sp>
        <p:nvSpPr>
          <p:cNvPr id="68" name="内容占位符 2">
            <a:extLst>
              <a:ext uri="{FF2B5EF4-FFF2-40B4-BE49-F238E27FC236}">
                <a16:creationId xmlns:a16="http://schemas.microsoft.com/office/drawing/2014/main" id="{33996F0B-6685-4512-9475-F600EBA8A230}"/>
              </a:ext>
            </a:extLst>
          </p:cNvPr>
          <p:cNvSpPr txBox="1">
            <a:spLocks/>
          </p:cNvSpPr>
          <p:nvPr/>
        </p:nvSpPr>
        <p:spPr>
          <a:xfrm>
            <a:off x="9163149" y="4372021"/>
            <a:ext cx="535695" cy="262218"/>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Fluid</a:t>
            </a:r>
          </a:p>
        </p:txBody>
      </p:sp>
      <p:sp>
        <p:nvSpPr>
          <p:cNvPr id="69" name="Title 1">
            <a:extLst>
              <a:ext uri="{FF2B5EF4-FFF2-40B4-BE49-F238E27FC236}">
                <a16:creationId xmlns:a16="http://schemas.microsoft.com/office/drawing/2014/main" id="{9D965B79-6B57-4586-9A83-CC7E21F0B33C}"/>
              </a:ext>
            </a:extLst>
          </p:cNvPr>
          <p:cNvSpPr txBox="1">
            <a:spLocks/>
          </p:cNvSpPr>
          <p:nvPr/>
        </p:nvSpPr>
        <p:spPr>
          <a:xfrm>
            <a:off x="0" y="-1229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Toy Example</a:t>
            </a:r>
            <a:endParaRPr lang="en-US" dirty="0"/>
          </a:p>
        </p:txBody>
      </p:sp>
      <p:grpSp>
        <p:nvGrpSpPr>
          <p:cNvPr id="56" name="组合 55">
            <a:extLst>
              <a:ext uri="{FF2B5EF4-FFF2-40B4-BE49-F238E27FC236}">
                <a16:creationId xmlns:a16="http://schemas.microsoft.com/office/drawing/2014/main" id="{AC99380D-0420-44E2-AA71-C6333F1AA61C}"/>
              </a:ext>
            </a:extLst>
          </p:cNvPr>
          <p:cNvGrpSpPr/>
          <p:nvPr/>
        </p:nvGrpSpPr>
        <p:grpSpPr>
          <a:xfrm>
            <a:off x="2018789" y="1625360"/>
            <a:ext cx="498579" cy="497619"/>
            <a:chOff x="2018789" y="1625360"/>
            <a:chExt cx="498579" cy="497619"/>
          </a:xfrm>
        </p:grpSpPr>
        <p:sp>
          <p:nvSpPr>
            <p:cNvPr id="39" name="圆角矩形 3">
              <a:extLst>
                <a:ext uri="{FF2B5EF4-FFF2-40B4-BE49-F238E27FC236}">
                  <a16:creationId xmlns:a16="http://schemas.microsoft.com/office/drawing/2014/main" id="{12A8AF2D-D39E-4142-ADFD-2E7E0D734F15}"/>
                </a:ext>
              </a:extLst>
            </p:cNvPr>
            <p:cNvSpPr/>
            <p:nvPr/>
          </p:nvSpPr>
          <p:spPr>
            <a:xfrm>
              <a:off x="2018789" y="1625360"/>
              <a:ext cx="471428" cy="497619"/>
            </a:xfrm>
            <a:prstGeom prst="roundRect">
              <a:avLst>
                <a:gd name="adj" fmla="val 13570"/>
              </a:avLst>
            </a:prstGeom>
            <a:solidFill>
              <a:schemeClr val="bg1">
                <a:lumMod val="65000"/>
              </a:schemeClr>
            </a:solidFill>
            <a:ln w="254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baseline="-25000" dirty="0">
                <a:latin typeface="Times New Roman" panose="02020603050405020304" pitchFamily="18" charset="0"/>
                <a:cs typeface="Times New Roman" panose="02020603050405020304" pitchFamily="18" charset="0"/>
              </a:endParaRPr>
            </a:p>
          </p:txBody>
        </p:sp>
        <p:sp>
          <p:nvSpPr>
            <p:cNvPr id="32" name="内容占位符 2">
              <a:extLst>
                <a:ext uri="{FF2B5EF4-FFF2-40B4-BE49-F238E27FC236}">
                  <a16:creationId xmlns:a16="http://schemas.microsoft.com/office/drawing/2014/main" id="{54A6CD0A-0F5F-4CDD-BA1B-E3FEF9E04D73}"/>
                </a:ext>
              </a:extLst>
            </p:cNvPr>
            <p:cNvSpPr txBox="1">
              <a:spLocks/>
            </p:cNvSpPr>
            <p:nvPr/>
          </p:nvSpPr>
          <p:spPr>
            <a:xfrm>
              <a:off x="2019749" y="1657163"/>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1</a:t>
              </a:r>
            </a:p>
          </p:txBody>
        </p:sp>
      </p:grpSp>
      <p:grpSp>
        <p:nvGrpSpPr>
          <p:cNvPr id="55" name="组合 54">
            <a:extLst>
              <a:ext uri="{FF2B5EF4-FFF2-40B4-BE49-F238E27FC236}">
                <a16:creationId xmlns:a16="http://schemas.microsoft.com/office/drawing/2014/main" id="{7DD18190-DA60-4A38-89CC-6C68FF3E35F8}"/>
              </a:ext>
            </a:extLst>
          </p:cNvPr>
          <p:cNvGrpSpPr/>
          <p:nvPr/>
        </p:nvGrpSpPr>
        <p:grpSpPr>
          <a:xfrm>
            <a:off x="2018789" y="2118625"/>
            <a:ext cx="498579" cy="497619"/>
            <a:chOff x="2018789" y="2118625"/>
            <a:chExt cx="498579" cy="497619"/>
          </a:xfrm>
        </p:grpSpPr>
        <p:sp>
          <p:nvSpPr>
            <p:cNvPr id="36" name="圆角矩形 45">
              <a:extLst>
                <a:ext uri="{FF2B5EF4-FFF2-40B4-BE49-F238E27FC236}">
                  <a16:creationId xmlns:a16="http://schemas.microsoft.com/office/drawing/2014/main" id="{8E1D8AD1-0977-473F-8400-50BADF71A6EB}"/>
                </a:ext>
              </a:extLst>
            </p:cNvPr>
            <p:cNvSpPr/>
            <p:nvPr/>
          </p:nvSpPr>
          <p:spPr>
            <a:xfrm>
              <a:off x="2018789" y="2118625"/>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31" name="内容占位符 2">
              <a:extLst>
                <a:ext uri="{FF2B5EF4-FFF2-40B4-BE49-F238E27FC236}">
                  <a16:creationId xmlns:a16="http://schemas.microsoft.com/office/drawing/2014/main" id="{5EAFD073-27BE-4BBC-8CB1-54D073A540D2}"/>
                </a:ext>
              </a:extLst>
            </p:cNvPr>
            <p:cNvSpPr txBox="1">
              <a:spLocks/>
            </p:cNvSpPr>
            <p:nvPr/>
          </p:nvSpPr>
          <p:spPr>
            <a:xfrm>
              <a:off x="2019749" y="2156921"/>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2</a:t>
              </a:r>
            </a:p>
          </p:txBody>
        </p:sp>
      </p:grpSp>
      <p:grpSp>
        <p:nvGrpSpPr>
          <p:cNvPr id="52" name="组合 51">
            <a:extLst>
              <a:ext uri="{FF2B5EF4-FFF2-40B4-BE49-F238E27FC236}">
                <a16:creationId xmlns:a16="http://schemas.microsoft.com/office/drawing/2014/main" id="{0763F2DE-5FFC-425F-BE93-1D5BF44EB2E2}"/>
              </a:ext>
            </a:extLst>
          </p:cNvPr>
          <p:cNvGrpSpPr/>
          <p:nvPr/>
        </p:nvGrpSpPr>
        <p:grpSpPr>
          <a:xfrm>
            <a:off x="2018789" y="2623894"/>
            <a:ext cx="1414285" cy="497619"/>
            <a:chOff x="2018789" y="2623894"/>
            <a:chExt cx="1414285" cy="497619"/>
          </a:xfrm>
        </p:grpSpPr>
        <p:sp>
          <p:nvSpPr>
            <p:cNvPr id="37" name="圆角矩形 5">
              <a:extLst>
                <a:ext uri="{FF2B5EF4-FFF2-40B4-BE49-F238E27FC236}">
                  <a16:creationId xmlns:a16="http://schemas.microsoft.com/office/drawing/2014/main" id="{C6143158-D308-4E40-B43D-70D3F01A7F41}"/>
                </a:ext>
              </a:extLst>
            </p:cNvPr>
            <p:cNvSpPr/>
            <p:nvPr/>
          </p:nvSpPr>
          <p:spPr>
            <a:xfrm>
              <a:off x="2018789" y="2623894"/>
              <a:ext cx="1414285" cy="497619"/>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29" name="内容占位符 2">
              <a:extLst>
                <a:ext uri="{FF2B5EF4-FFF2-40B4-BE49-F238E27FC236}">
                  <a16:creationId xmlns:a16="http://schemas.microsoft.com/office/drawing/2014/main" id="{B7FC21D1-8228-41F9-8573-FF4BF51D1F38}"/>
                </a:ext>
              </a:extLst>
            </p:cNvPr>
            <p:cNvSpPr txBox="1">
              <a:spLocks/>
            </p:cNvSpPr>
            <p:nvPr/>
          </p:nvSpPr>
          <p:spPr>
            <a:xfrm>
              <a:off x="2019749" y="2667192"/>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45" name="组合 44">
            <a:extLst>
              <a:ext uri="{FF2B5EF4-FFF2-40B4-BE49-F238E27FC236}">
                <a16:creationId xmlns:a16="http://schemas.microsoft.com/office/drawing/2014/main" id="{24CB0021-B2E9-4A62-81EA-EDFACEA4E227}"/>
              </a:ext>
            </a:extLst>
          </p:cNvPr>
          <p:cNvGrpSpPr/>
          <p:nvPr/>
        </p:nvGrpSpPr>
        <p:grpSpPr>
          <a:xfrm>
            <a:off x="2018789" y="3106490"/>
            <a:ext cx="3534938" cy="480970"/>
            <a:chOff x="2018789" y="3106490"/>
            <a:chExt cx="3534938" cy="480970"/>
          </a:xfrm>
        </p:grpSpPr>
        <p:sp>
          <p:nvSpPr>
            <p:cNvPr id="33" name="圆角矩形 6">
              <a:extLst>
                <a:ext uri="{FF2B5EF4-FFF2-40B4-BE49-F238E27FC236}">
                  <a16:creationId xmlns:a16="http://schemas.microsoft.com/office/drawing/2014/main" id="{9CE559BA-6BB8-4580-B5E2-33A4FA64F09E}"/>
                </a:ext>
              </a:extLst>
            </p:cNvPr>
            <p:cNvSpPr/>
            <p:nvPr/>
          </p:nvSpPr>
          <p:spPr>
            <a:xfrm>
              <a:off x="2018789" y="3106490"/>
              <a:ext cx="3534938" cy="480970"/>
            </a:xfrm>
            <a:prstGeom prst="roundRect">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30" name="内容占位符 2">
              <a:extLst>
                <a:ext uri="{FF2B5EF4-FFF2-40B4-BE49-F238E27FC236}">
                  <a16:creationId xmlns:a16="http://schemas.microsoft.com/office/drawing/2014/main" id="{C3636D08-1F77-4FCC-8A1A-63F8DF0133B1}"/>
                </a:ext>
              </a:extLst>
            </p:cNvPr>
            <p:cNvSpPr txBox="1">
              <a:spLocks/>
            </p:cNvSpPr>
            <p:nvPr/>
          </p:nvSpPr>
          <p:spPr>
            <a:xfrm>
              <a:off x="2019749" y="3134019"/>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grpSp>
        <p:nvGrpSpPr>
          <p:cNvPr id="4" name="组合 3">
            <a:extLst>
              <a:ext uri="{FF2B5EF4-FFF2-40B4-BE49-F238E27FC236}">
                <a16:creationId xmlns:a16="http://schemas.microsoft.com/office/drawing/2014/main" id="{C7CBB203-8B90-45BE-9971-54058F12CED5}"/>
              </a:ext>
            </a:extLst>
          </p:cNvPr>
          <p:cNvGrpSpPr/>
          <p:nvPr/>
        </p:nvGrpSpPr>
        <p:grpSpPr>
          <a:xfrm>
            <a:off x="7108240" y="1637083"/>
            <a:ext cx="503290" cy="497619"/>
            <a:chOff x="7108240" y="1637083"/>
            <a:chExt cx="503290" cy="497619"/>
          </a:xfrm>
        </p:grpSpPr>
        <p:sp>
          <p:nvSpPr>
            <p:cNvPr id="42" name="圆角矩形 60">
              <a:extLst>
                <a:ext uri="{FF2B5EF4-FFF2-40B4-BE49-F238E27FC236}">
                  <a16:creationId xmlns:a16="http://schemas.microsoft.com/office/drawing/2014/main" id="{212F7E0C-8171-4FF8-BD8C-AD5A0BDA692F}"/>
                </a:ext>
              </a:extLst>
            </p:cNvPr>
            <p:cNvSpPr/>
            <p:nvPr/>
          </p:nvSpPr>
          <p:spPr>
            <a:xfrm>
              <a:off x="7108240" y="1637083"/>
              <a:ext cx="471428" cy="497619"/>
            </a:xfrm>
            <a:prstGeom prst="roundRect">
              <a:avLst>
                <a:gd name="adj" fmla="val 19082"/>
              </a:avLst>
            </a:prstGeom>
            <a:solidFill>
              <a:schemeClr val="bg1">
                <a:lumMod val="65000"/>
              </a:schemeClr>
            </a:solidFill>
            <a:ln w="254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9" name="内容占位符 2">
              <a:extLst>
                <a:ext uri="{FF2B5EF4-FFF2-40B4-BE49-F238E27FC236}">
                  <a16:creationId xmlns:a16="http://schemas.microsoft.com/office/drawing/2014/main" id="{CCAE08D9-DFCE-4754-92E4-559144A96D39}"/>
                </a:ext>
              </a:extLst>
            </p:cNvPr>
            <p:cNvSpPr txBox="1">
              <a:spLocks/>
            </p:cNvSpPr>
            <p:nvPr/>
          </p:nvSpPr>
          <p:spPr>
            <a:xfrm>
              <a:off x="7113911" y="1664408"/>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1</a:t>
              </a:r>
            </a:p>
          </p:txBody>
        </p:sp>
      </p:grpSp>
      <p:grpSp>
        <p:nvGrpSpPr>
          <p:cNvPr id="5" name="组合 4">
            <a:extLst>
              <a:ext uri="{FF2B5EF4-FFF2-40B4-BE49-F238E27FC236}">
                <a16:creationId xmlns:a16="http://schemas.microsoft.com/office/drawing/2014/main" id="{F0F0F2DE-7F6F-40C0-B00E-7E59D6495AA3}"/>
              </a:ext>
            </a:extLst>
          </p:cNvPr>
          <p:cNvGrpSpPr/>
          <p:nvPr/>
        </p:nvGrpSpPr>
        <p:grpSpPr>
          <a:xfrm>
            <a:off x="7113911" y="2122978"/>
            <a:ext cx="497619" cy="497619"/>
            <a:chOff x="7113911" y="2122978"/>
            <a:chExt cx="497619" cy="497619"/>
          </a:xfrm>
        </p:grpSpPr>
        <p:sp>
          <p:nvSpPr>
            <p:cNvPr id="43" name="圆角矩形 58">
              <a:extLst>
                <a:ext uri="{FF2B5EF4-FFF2-40B4-BE49-F238E27FC236}">
                  <a16:creationId xmlns:a16="http://schemas.microsoft.com/office/drawing/2014/main" id="{939D1927-3DBD-485F-9A82-47FABB58D5BA}"/>
                </a:ext>
              </a:extLst>
            </p:cNvPr>
            <p:cNvSpPr/>
            <p:nvPr/>
          </p:nvSpPr>
          <p:spPr>
            <a:xfrm>
              <a:off x="7115013" y="2122978"/>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8" name="内容占位符 2">
              <a:extLst>
                <a:ext uri="{FF2B5EF4-FFF2-40B4-BE49-F238E27FC236}">
                  <a16:creationId xmlns:a16="http://schemas.microsoft.com/office/drawing/2014/main" id="{4EAE7E23-436D-433C-A229-AD288F4047DE}"/>
                </a:ext>
              </a:extLst>
            </p:cNvPr>
            <p:cNvSpPr txBox="1">
              <a:spLocks/>
            </p:cNvSpPr>
            <p:nvPr/>
          </p:nvSpPr>
          <p:spPr>
            <a:xfrm>
              <a:off x="7113911" y="2137768"/>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2</a:t>
              </a:r>
            </a:p>
          </p:txBody>
        </p:sp>
      </p:grpSp>
      <p:grpSp>
        <p:nvGrpSpPr>
          <p:cNvPr id="3" name="组合 2">
            <a:extLst>
              <a:ext uri="{FF2B5EF4-FFF2-40B4-BE49-F238E27FC236}">
                <a16:creationId xmlns:a16="http://schemas.microsoft.com/office/drawing/2014/main" id="{DC930F28-C866-47D1-B80F-C4A1B95F1490}"/>
              </a:ext>
            </a:extLst>
          </p:cNvPr>
          <p:cNvGrpSpPr/>
          <p:nvPr/>
        </p:nvGrpSpPr>
        <p:grpSpPr>
          <a:xfrm>
            <a:off x="6410545" y="1640368"/>
            <a:ext cx="707142" cy="977916"/>
            <a:chOff x="6410545" y="1640368"/>
            <a:chExt cx="707142" cy="977916"/>
          </a:xfrm>
        </p:grpSpPr>
        <p:sp>
          <p:nvSpPr>
            <p:cNvPr id="44" name="圆角矩形 17">
              <a:extLst>
                <a:ext uri="{FF2B5EF4-FFF2-40B4-BE49-F238E27FC236}">
                  <a16:creationId xmlns:a16="http://schemas.microsoft.com/office/drawing/2014/main" id="{D0212CBC-2283-493A-867F-B1DCB40F3947}"/>
                </a:ext>
              </a:extLst>
            </p:cNvPr>
            <p:cNvSpPr/>
            <p:nvPr/>
          </p:nvSpPr>
          <p:spPr>
            <a:xfrm>
              <a:off x="6410545" y="1640368"/>
              <a:ext cx="707142" cy="977916"/>
            </a:xfrm>
            <a:prstGeom prst="roundRect">
              <a:avLst>
                <a:gd name="adj" fmla="val 10543"/>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6" name="内容占位符 2">
              <a:extLst>
                <a:ext uri="{FF2B5EF4-FFF2-40B4-BE49-F238E27FC236}">
                  <a16:creationId xmlns:a16="http://schemas.microsoft.com/office/drawing/2014/main" id="{043E4B3D-0407-416E-BF6A-0B0C122C07A2}"/>
                </a:ext>
              </a:extLst>
            </p:cNvPr>
            <p:cNvSpPr txBox="1">
              <a:spLocks/>
            </p:cNvSpPr>
            <p:nvPr/>
          </p:nvSpPr>
          <p:spPr>
            <a:xfrm>
              <a:off x="6410545" y="1936716"/>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8" name="组合 7">
            <a:extLst>
              <a:ext uri="{FF2B5EF4-FFF2-40B4-BE49-F238E27FC236}">
                <a16:creationId xmlns:a16="http://schemas.microsoft.com/office/drawing/2014/main" id="{A2F1FB23-D629-462E-B362-39AC15F9CC49}"/>
              </a:ext>
            </a:extLst>
          </p:cNvPr>
          <p:cNvGrpSpPr/>
          <p:nvPr/>
        </p:nvGrpSpPr>
        <p:grpSpPr>
          <a:xfrm>
            <a:off x="6407871" y="2626326"/>
            <a:ext cx="1178570" cy="1478306"/>
            <a:chOff x="6407871" y="2626326"/>
            <a:chExt cx="1178570" cy="1478306"/>
          </a:xfrm>
        </p:grpSpPr>
        <p:sp>
          <p:nvSpPr>
            <p:cNvPr id="50" name="a4">
              <a:extLst>
                <a:ext uri="{FF2B5EF4-FFF2-40B4-BE49-F238E27FC236}">
                  <a16:creationId xmlns:a16="http://schemas.microsoft.com/office/drawing/2014/main" id="{B1E187D0-7703-407A-B3BF-BC88FC8BD8EB}"/>
                </a:ext>
              </a:extLst>
            </p:cNvPr>
            <p:cNvSpPr/>
            <p:nvPr/>
          </p:nvSpPr>
          <p:spPr>
            <a:xfrm>
              <a:off x="6407871" y="2626326"/>
              <a:ext cx="1178570" cy="1478306"/>
            </a:xfrm>
            <a:prstGeom prst="roundRect">
              <a:avLst>
                <a:gd name="adj" fmla="val 8582"/>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47" name="内容占位符 2">
              <a:extLst>
                <a:ext uri="{FF2B5EF4-FFF2-40B4-BE49-F238E27FC236}">
                  <a16:creationId xmlns:a16="http://schemas.microsoft.com/office/drawing/2014/main" id="{D8F56E28-3788-4DA2-A622-426C3677742B}"/>
                </a:ext>
              </a:extLst>
            </p:cNvPr>
            <p:cNvSpPr txBox="1">
              <a:spLocks/>
            </p:cNvSpPr>
            <p:nvPr/>
          </p:nvSpPr>
          <p:spPr>
            <a:xfrm>
              <a:off x="6410545" y="3107699"/>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grpSp>
        <p:nvGrpSpPr>
          <p:cNvPr id="27" name="组合 26">
            <a:extLst>
              <a:ext uri="{FF2B5EF4-FFF2-40B4-BE49-F238E27FC236}">
                <a16:creationId xmlns:a16="http://schemas.microsoft.com/office/drawing/2014/main" id="{91D5B45E-6296-4762-8C65-970740442B97}"/>
              </a:ext>
            </a:extLst>
          </p:cNvPr>
          <p:cNvGrpSpPr/>
          <p:nvPr/>
        </p:nvGrpSpPr>
        <p:grpSpPr>
          <a:xfrm>
            <a:off x="8730820" y="1564525"/>
            <a:ext cx="700177" cy="318974"/>
            <a:chOff x="8730820" y="1564525"/>
            <a:chExt cx="700177" cy="318974"/>
          </a:xfrm>
        </p:grpSpPr>
        <p:sp>
          <p:nvSpPr>
            <p:cNvPr id="53" name="圆角矩形 24">
              <a:extLst>
                <a:ext uri="{FF2B5EF4-FFF2-40B4-BE49-F238E27FC236}">
                  <a16:creationId xmlns:a16="http://schemas.microsoft.com/office/drawing/2014/main" id="{59132704-6393-42D1-8B33-28788EEF00C5}"/>
                </a:ext>
              </a:extLst>
            </p:cNvPr>
            <p:cNvSpPr/>
            <p:nvPr/>
          </p:nvSpPr>
          <p:spPr>
            <a:xfrm>
              <a:off x="8730820" y="1634690"/>
              <a:ext cx="700177" cy="248809"/>
            </a:xfrm>
            <a:prstGeom prst="roundRect">
              <a:avLst/>
            </a:prstGeom>
            <a:solidFill>
              <a:schemeClr val="bg1">
                <a:lumMod val="65000"/>
              </a:schemeClr>
            </a:solidFill>
            <a:ln w="25400">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280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60" name="内容占位符 2">
              <a:extLst>
                <a:ext uri="{FF2B5EF4-FFF2-40B4-BE49-F238E27FC236}">
                  <a16:creationId xmlns:a16="http://schemas.microsoft.com/office/drawing/2014/main" id="{151C1DF3-58D5-45AB-A792-7290F6EECF12}"/>
                </a:ext>
              </a:extLst>
            </p:cNvPr>
            <p:cNvSpPr txBox="1">
              <a:spLocks/>
            </p:cNvSpPr>
            <p:nvPr/>
          </p:nvSpPr>
          <p:spPr>
            <a:xfrm>
              <a:off x="8796915" y="1564525"/>
              <a:ext cx="370417" cy="307778"/>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000" dirty="0">
                  <a:latin typeface="Times New Roman" panose="02020603050405020304" pitchFamily="18" charset="0"/>
                  <a:cs typeface="Times New Roman" panose="02020603050405020304" pitchFamily="18" charset="0"/>
                </a:rPr>
                <a:t>a</a:t>
              </a:r>
              <a:r>
                <a:rPr kumimoji="1" lang="en-US" altLang="zh-CN" sz="2000" baseline="-25000" dirty="0">
                  <a:latin typeface="Times New Roman" panose="02020603050405020304" pitchFamily="18" charset="0"/>
                  <a:cs typeface="Times New Roman" panose="02020603050405020304" pitchFamily="18" charset="0"/>
                </a:rPr>
                <a:t>1</a:t>
              </a:r>
            </a:p>
          </p:txBody>
        </p:sp>
      </p:grpSp>
      <p:grpSp>
        <p:nvGrpSpPr>
          <p:cNvPr id="26" name="组合 25">
            <a:extLst>
              <a:ext uri="{FF2B5EF4-FFF2-40B4-BE49-F238E27FC236}">
                <a16:creationId xmlns:a16="http://schemas.microsoft.com/office/drawing/2014/main" id="{11024F67-B92A-4C2B-9138-0DA4BF296085}"/>
              </a:ext>
            </a:extLst>
          </p:cNvPr>
          <p:cNvGrpSpPr/>
          <p:nvPr/>
        </p:nvGrpSpPr>
        <p:grpSpPr>
          <a:xfrm>
            <a:off x="8730820" y="1809249"/>
            <a:ext cx="700177" cy="332153"/>
            <a:chOff x="8730820" y="1809249"/>
            <a:chExt cx="700177" cy="332153"/>
          </a:xfrm>
        </p:grpSpPr>
        <p:sp>
          <p:nvSpPr>
            <p:cNvPr id="54" name="a1">
              <a:extLst>
                <a:ext uri="{FF2B5EF4-FFF2-40B4-BE49-F238E27FC236}">
                  <a16:creationId xmlns:a16="http://schemas.microsoft.com/office/drawing/2014/main" id="{0AF8DD86-E769-4DCA-9CBA-1994B50D2DAC}"/>
                </a:ext>
              </a:extLst>
            </p:cNvPr>
            <p:cNvSpPr/>
            <p:nvPr/>
          </p:nvSpPr>
          <p:spPr>
            <a:xfrm>
              <a:off x="8730820" y="1892593"/>
              <a:ext cx="700177" cy="248809"/>
            </a:xfrm>
            <a:prstGeom prst="roundRect">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59" name="内容占位符 2">
              <a:extLst>
                <a:ext uri="{FF2B5EF4-FFF2-40B4-BE49-F238E27FC236}">
                  <a16:creationId xmlns:a16="http://schemas.microsoft.com/office/drawing/2014/main" id="{6FA238E3-5772-4685-8A4A-3853F6F49D82}"/>
                </a:ext>
              </a:extLst>
            </p:cNvPr>
            <p:cNvSpPr txBox="1">
              <a:spLocks/>
            </p:cNvSpPr>
            <p:nvPr/>
          </p:nvSpPr>
          <p:spPr>
            <a:xfrm>
              <a:off x="8796915" y="1809249"/>
              <a:ext cx="370417" cy="307778"/>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000" dirty="0">
                  <a:latin typeface="Times New Roman" panose="02020603050405020304" pitchFamily="18" charset="0"/>
                  <a:cs typeface="Times New Roman" panose="02020603050405020304" pitchFamily="18" charset="0"/>
                </a:rPr>
                <a:t>a</a:t>
              </a:r>
              <a:r>
                <a:rPr kumimoji="1" lang="en-US" altLang="zh-CN" sz="2000" baseline="-25000" dirty="0">
                  <a:latin typeface="Times New Roman" panose="02020603050405020304" pitchFamily="18" charset="0"/>
                  <a:cs typeface="Times New Roman" panose="02020603050405020304" pitchFamily="18" charset="0"/>
                </a:rPr>
                <a:t>2</a:t>
              </a:r>
            </a:p>
          </p:txBody>
        </p:sp>
      </p:grpSp>
      <p:grpSp>
        <p:nvGrpSpPr>
          <p:cNvPr id="25" name="组合 24">
            <a:extLst>
              <a:ext uri="{FF2B5EF4-FFF2-40B4-BE49-F238E27FC236}">
                <a16:creationId xmlns:a16="http://schemas.microsoft.com/office/drawing/2014/main" id="{FAB722B7-4AAE-4816-9E3D-AF08DD6268D4}"/>
              </a:ext>
            </a:extLst>
          </p:cNvPr>
          <p:cNvGrpSpPr/>
          <p:nvPr/>
        </p:nvGrpSpPr>
        <p:grpSpPr>
          <a:xfrm>
            <a:off x="8730820" y="2134702"/>
            <a:ext cx="1414285" cy="484523"/>
            <a:chOff x="8730820" y="2134702"/>
            <a:chExt cx="1414285" cy="484523"/>
          </a:xfrm>
        </p:grpSpPr>
        <p:sp>
          <p:nvSpPr>
            <p:cNvPr id="62" name="圆角矩形 66">
              <a:extLst>
                <a:ext uri="{FF2B5EF4-FFF2-40B4-BE49-F238E27FC236}">
                  <a16:creationId xmlns:a16="http://schemas.microsoft.com/office/drawing/2014/main" id="{4C47BAD5-C742-4ACD-B02D-7C2FA82A623D}"/>
                </a:ext>
              </a:extLst>
            </p:cNvPr>
            <p:cNvSpPr/>
            <p:nvPr/>
          </p:nvSpPr>
          <p:spPr>
            <a:xfrm>
              <a:off x="8730820" y="2134702"/>
              <a:ext cx="1414285" cy="484523"/>
            </a:xfrm>
            <a:prstGeom prst="roundRect">
              <a:avLst>
                <a:gd name="adj" fmla="val 11303"/>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57" name="内容占位符 2">
              <a:extLst>
                <a:ext uri="{FF2B5EF4-FFF2-40B4-BE49-F238E27FC236}">
                  <a16:creationId xmlns:a16="http://schemas.microsoft.com/office/drawing/2014/main" id="{9CFFC740-9E00-4163-A123-0BAE29F3FF07}"/>
                </a:ext>
              </a:extLst>
            </p:cNvPr>
            <p:cNvSpPr txBox="1">
              <a:spLocks/>
            </p:cNvSpPr>
            <p:nvPr/>
          </p:nvSpPr>
          <p:spPr>
            <a:xfrm>
              <a:off x="8733315" y="2145266"/>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9" name="Group 8">
            <a:extLst>
              <a:ext uri="{FF2B5EF4-FFF2-40B4-BE49-F238E27FC236}">
                <a16:creationId xmlns:a16="http://schemas.microsoft.com/office/drawing/2014/main" id="{3F0E5437-B16C-C241-9E28-BF347A9DD7CE}"/>
              </a:ext>
            </a:extLst>
          </p:cNvPr>
          <p:cNvGrpSpPr/>
          <p:nvPr/>
        </p:nvGrpSpPr>
        <p:grpSpPr>
          <a:xfrm>
            <a:off x="8733315" y="2618284"/>
            <a:ext cx="1676190" cy="1478306"/>
            <a:chOff x="8733315" y="2618284"/>
            <a:chExt cx="1676190" cy="1478306"/>
          </a:xfrm>
        </p:grpSpPr>
        <p:sp>
          <p:nvSpPr>
            <p:cNvPr id="63" name="内容占位符 2">
              <a:extLst>
                <a:ext uri="{FF2B5EF4-FFF2-40B4-BE49-F238E27FC236}">
                  <a16:creationId xmlns:a16="http://schemas.microsoft.com/office/drawing/2014/main" id="{82468FC3-BBA9-45C1-80CC-95363A77D1EA}"/>
                </a:ext>
              </a:extLst>
            </p:cNvPr>
            <p:cNvSpPr txBox="1">
              <a:spLocks/>
            </p:cNvSpPr>
            <p:nvPr/>
          </p:nvSpPr>
          <p:spPr>
            <a:xfrm>
              <a:off x="9911886" y="3089789"/>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10</a:t>
              </a:r>
              <a:endParaRPr kumimoji="1" lang="zh-CN" altLang="en-US" sz="2400" dirty="0">
                <a:latin typeface="Times New Roman" panose="02020603050405020304" pitchFamily="18" charset="0"/>
                <a:cs typeface="Times New Roman" panose="02020603050405020304" pitchFamily="18" charset="0"/>
              </a:endParaRPr>
            </a:p>
          </p:txBody>
        </p:sp>
        <p:sp>
          <p:nvSpPr>
            <p:cNvPr id="64" name="圆角矩形 64">
              <a:extLst>
                <a:ext uri="{FF2B5EF4-FFF2-40B4-BE49-F238E27FC236}">
                  <a16:creationId xmlns:a16="http://schemas.microsoft.com/office/drawing/2014/main" id="{62B1BD7F-2A5D-41A8-8633-BE60981E9395}"/>
                </a:ext>
              </a:extLst>
            </p:cNvPr>
            <p:cNvSpPr/>
            <p:nvPr/>
          </p:nvSpPr>
          <p:spPr>
            <a:xfrm>
              <a:off x="8733315" y="2618284"/>
              <a:ext cx="1178571" cy="1478306"/>
            </a:xfrm>
            <a:prstGeom prst="roundRect">
              <a:avLst>
                <a:gd name="adj" fmla="val 7113"/>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58" name="内容占位符 2">
              <a:extLst>
                <a:ext uri="{FF2B5EF4-FFF2-40B4-BE49-F238E27FC236}">
                  <a16:creationId xmlns:a16="http://schemas.microsoft.com/office/drawing/2014/main" id="{2FE23BB6-0B9B-4704-BE20-54BBF36941FE}"/>
                </a:ext>
              </a:extLst>
            </p:cNvPr>
            <p:cNvSpPr txBox="1">
              <a:spLocks/>
            </p:cNvSpPr>
            <p:nvPr/>
          </p:nvSpPr>
          <p:spPr>
            <a:xfrm>
              <a:off x="8733315" y="3126339"/>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spTree>
    <p:extLst>
      <p:ext uri="{BB962C8B-B14F-4D97-AF65-F5344CB8AC3E}">
        <p14:creationId xmlns:p14="http://schemas.microsoft.com/office/powerpoint/2010/main" val="30198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50"/>
                                        <p:tgtEl>
                                          <p:spTgt spid="56"/>
                                        </p:tgtEl>
                                      </p:cBhvr>
                                    </p:animEffect>
                                    <p:anim calcmode="lin" valueType="num">
                                      <p:cBhvr>
                                        <p:cTn id="8" dur="250" fill="hold"/>
                                        <p:tgtEl>
                                          <p:spTgt spid="56"/>
                                        </p:tgtEl>
                                        <p:attrNameLst>
                                          <p:attrName>ppt_x</p:attrName>
                                        </p:attrNameLst>
                                      </p:cBhvr>
                                      <p:tavLst>
                                        <p:tav tm="0">
                                          <p:val>
                                            <p:strVal val="#ppt_x"/>
                                          </p:val>
                                        </p:tav>
                                        <p:tav tm="100000">
                                          <p:val>
                                            <p:strVal val="#ppt_x"/>
                                          </p:val>
                                        </p:tav>
                                      </p:tavLst>
                                    </p:anim>
                                    <p:anim calcmode="lin" valueType="num">
                                      <p:cBhvr>
                                        <p:cTn id="9" dur="25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250"/>
                                        <p:tgtEl>
                                          <p:spTgt spid="55"/>
                                        </p:tgtEl>
                                      </p:cBhvr>
                                    </p:animEffect>
                                    <p:anim calcmode="lin" valueType="num">
                                      <p:cBhvr>
                                        <p:cTn id="13" dur="250" fill="hold"/>
                                        <p:tgtEl>
                                          <p:spTgt spid="55"/>
                                        </p:tgtEl>
                                        <p:attrNameLst>
                                          <p:attrName>ppt_x</p:attrName>
                                        </p:attrNameLst>
                                      </p:cBhvr>
                                      <p:tavLst>
                                        <p:tav tm="0">
                                          <p:val>
                                            <p:strVal val="#ppt_x"/>
                                          </p:val>
                                        </p:tav>
                                        <p:tav tm="100000">
                                          <p:val>
                                            <p:strVal val="#ppt_x"/>
                                          </p:val>
                                        </p:tav>
                                      </p:tavLst>
                                    </p:anim>
                                    <p:anim calcmode="lin" valueType="num">
                                      <p:cBhvr>
                                        <p:cTn id="14" dur="25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250"/>
                                        <p:tgtEl>
                                          <p:spTgt spid="52"/>
                                        </p:tgtEl>
                                      </p:cBhvr>
                                    </p:animEffect>
                                    <p:anim calcmode="lin" valueType="num">
                                      <p:cBhvr>
                                        <p:cTn id="18" dur="250" fill="hold"/>
                                        <p:tgtEl>
                                          <p:spTgt spid="52"/>
                                        </p:tgtEl>
                                        <p:attrNameLst>
                                          <p:attrName>ppt_x</p:attrName>
                                        </p:attrNameLst>
                                      </p:cBhvr>
                                      <p:tavLst>
                                        <p:tav tm="0">
                                          <p:val>
                                            <p:strVal val="#ppt_x"/>
                                          </p:val>
                                        </p:tav>
                                        <p:tav tm="100000">
                                          <p:val>
                                            <p:strVal val="#ppt_x"/>
                                          </p:val>
                                        </p:tav>
                                      </p:tavLst>
                                    </p:anim>
                                    <p:anim calcmode="lin" valueType="num">
                                      <p:cBhvr>
                                        <p:cTn id="19" dur="25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250"/>
                                        <p:tgtEl>
                                          <p:spTgt spid="45"/>
                                        </p:tgtEl>
                                      </p:cBhvr>
                                    </p:animEffect>
                                    <p:anim calcmode="lin" valueType="num">
                                      <p:cBhvr>
                                        <p:cTn id="23" dur="250" fill="hold"/>
                                        <p:tgtEl>
                                          <p:spTgt spid="45"/>
                                        </p:tgtEl>
                                        <p:attrNameLst>
                                          <p:attrName>ppt_x</p:attrName>
                                        </p:attrNameLst>
                                      </p:cBhvr>
                                      <p:tavLst>
                                        <p:tav tm="0">
                                          <p:val>
                                            <p:strVal val="#ppt_x"/>
                                          </p:val>
                                        </p:tav>
                                        <p:tav tm="100000">
                                          <p:val>
                                            <p:strVal val="#ppt_x"/>
                                          </p:val>
                                        </p:tav>
                                      </p:tavLst>
                                    </p:anim>
                                    <p:anim calcmode="lin" valueType="num">
                                      <p:cBhvr>
                                        <p:cTn id="24" dur="25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250"/>
                                        <p:tgtEl>
                                          <p:spTgt spid="40"/>
                                        </p:tgtEl>
                                      </p:cBhvr>
                                    </p:animEffect>
                                    <p:anim calcmode="lin" valueType="num">
                                      <p:cBhvr>
                                        <p:cTn id="28" dur="250" fill="hold"/>
                                        <p:tgtEl>
                                          <p:spTgt spid="40"/>
                                        </p:tgtEl>
                                        <p:attrNameLst>
                                          <p:attrName>ppt_x</p:attrName>
                                        </p:attrNameLst>
                                      </p:cBhvr>
                                      <p:tavLst>
                                        <p:tav tm="0">
                                          <p:val>
                                            <p:strVal val="#ppt_x"/>
                                          </p:val>
                                        </p:tav>
                                        <p:tav tm="100000">
                                          <p:val>
                                            <p:strVal val="#ppt_x"/>
                                          </p:val>
                                        </p:tav>
                                      </p:tavLst>
                                    </p:anim>
                                    <p:anim calcmode="lin" valueType="num">
                                      <p:cBhvr>
                                        <p:cTn id="29" dur="25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anim calcmode="lin" valueType="num">
                                      <p:cBhvr>
                                        <p:cTn id="33" dur="250" fill="hold"/>
                                        <p:tgtEl>
                                          <p:spTgt spid="35"/>
                                        </p:tgtEl>
                                        <p:attrNameLst>
                                          <p:attrName>ppt_x</p:attrName>
                                        </p:attrNameLst>
                                      </p:cBhvr>
                                      <p:tavLst>
                                        <p:tav tm="0">
                                          <p:val>
                                            <p:strVal val="#ppt_x"/>
                                          </p:val>
                                        </p:tav>
                                        <p:tav tm="100000">
                                          <p:val>
                                            <p:strVal val="#ppt_x"/>
                                          </p:val>
                                        </p:tav>
                                      </p:tavLst>
                                    </p:anim>
                                    <p:anim calcmode="lin" valueType="num">
                                      <p:cBhvr>
                                        <p:cTn id="34" dur="25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anim calcmode="lin" valueType="num">
                                      <p:cBhvr>
                                        <p:cTn id="38" dur="250" fill="hold"/>
                                        <p:tgtEl>
                                          <p:spTgt spid="38"/>
                                        </p:tgtEl>
                                        <p:attrNameLst>
                                          <p:attrName>ppt_x</p:attrName>
                                        </p:attrNameLst>
                                      </p:cBhvr>
                                      <p:tavLst>
                                        <p:tav tm="0">
                                          <p:val>
                                            <p:strVal val="#ppt_x"/>
                                          </p:val>
                                        </p:tav>
                                        <p:tav tm="100000">
                                          <p:val>
                                            <p:strVal val="#ppt_x"/>
                                          </p:val>
                                        </p:tav>
                                      </p:tavLst>
                                    </p:anim>
                                    <p:anim calcmode="lin" valueType="num">
                                      <p:cBhvr>
                                        <p:cTn id="39" dur="25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5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50"/>
                                        <p:tgtEl>
                                          <p:spTgt spid="34"/>
                                        </p:tgtEl>
                                      </p:cBhvr>
                                    </p:animEffect>
                                    <p:anim calcmode="lin" valueType="num">
                                      <p:cBhvr>
                                        <p:cTn id="43" dur="250" fill="hold"/>
                                        <p:tgtEl>
                                          <p:spTgt spid="34"/>
                                        </p:tgtEl>
                                        <p:attrNameLst>
                                          <p:attrName>ppt_x</p:attrName>
                                        </p:attrNameLst>
                                      </p:cBhvr>
                                      <p:tavLst>
                                        <p:tav tm="0">
                                          <p:val>
                                            <p:strVal val="#ppt_x"/>
                                          </p:val>
                                        </p:tav>
                                        <p:tav tm="100000">
                                          <p:val>
                                            <p:strVal val="#ppt_x"/>
                                          </p:val>
                                        </p:tav>
                                      </p:tavLst>
                                    </p:anim>
                                    <p:anim calcmode="lin" valueType="num">
                                      <p:cBhvr>
                                        <p:cTn id="44"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250"/>
                                        <p:tgtEl>
                                          <p:spTgt spid="10"/>
                                        </p:tgtEl>
                                      </p:cBhvr>
                                    </p:animEffect>
                                  </p:childTnLst>
                                </p:cTn>
                              </p:par>
                            </p:childTnLst>
                          </p:cTn>
                        </p:par>
                        <p:par>
                          <p:cTn id="50" fill="hold">
                            <p:stCondLst>
                              <p:cond delay="250"/>
                            </p:stCondLst>
                            <p:childTnLst>
                              <p:par>
                                <p:cTn id="51" presetID="22" presetClass="entr" presetSubtype="8"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25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250"/>
                                        <p:tgtEl>
                                          <p:spTgt spid="3"/>
                                        </p:tgtEl>
                                      </p:cBhvr>
                                    </p:animEffect>
                                    <p:anim calcmode="lin" valueType="num">
                                      <p:cBhvr>
                                        <p:cTn id="67" dur="250" fill="hold"/>
                                        <p:tgtEl>
                                          <p:spTgt spid="3"/>
                                        </p:tgtEl>
                                        <p:attrNameLst>
                                          <p:attrName>ppt_x</p:attrName>
                                        </p:attrNameLst>
                                      </p:cBhvr>
                                      <p:tavLst>
                                        <p:tav tm="0">
                                          <p:val>
                                            <p:strVal val="#ppt_x"/>
                                          </p:val>
                                        </p:tav>
                                        <p:tav tm="100000">
                                          <p:val>
                                            <p:strVal val="#ppt_x"/>
                                          </p:val>
                                        </p:tav>
                                      </p:tavLst>
                                    </p:anim>
                                    <p:anim calcmode="lin" valueType="num">
                                      <p:cBhvr>
                                        <p:cTn id="68" dur="25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5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250"/>
                                        <p:tgtEl>
                                          <p:spTgt spid="4"/>
                                        </p:tgtEl>
                                      </p:cBhvr>
                                    </p:animEffect>
                                    <p:anim calcmode="lin" valueType="num">
                                      <p:cBhvr>
                                        <p:cTn id="72" dur="250" fill="hold"/>
                                        <p:tgtEl>
                                          <p:spTgt spid="4"/>
                                        </p:tgtEl>
                                        <p:attrNameLst>
                                          <p:attrName>ppt_x</p:attrName>
                                        </p:attrNameLst>
                                      </p:cBhvr>
                                      <p:tavLst>
                                        <p:tav tm="0">
                                          <p:val>
                                            <p:strVal val="#ppt_x"/>
                                          </p:val>
                                        </p:tav>
                                        <p:tav tm="100000">
                                          <p:val>
                                            <p:strVal val="#ppt_x"/>
                                          </p:val>
                                        </p:tav>
                                      </p:tavLst>
                                    </p:anim>
                                    <p:anim calcmode="lin" valueType="num">
                                      <p:cBhvr>
                                        <p:cTn id="73" dur="250" fill="hold"/>
                                        <p:tgtEl>
                                          <p:spTgt spid="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10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250"/>
                                        <p:tgtEl>
                                          <p:spTgt spid="5"/>
                                        </p:tgtEl>
                                      </p:cBhvr>
                                    </p:animEffect>
                                    <p:anim calcmode="lin" valueType="num">
                                      <p:cBhvr>
                                        <p:cTn id="77" dur="250" fill="hold"/>
                                        <p:tgtEl>
                                          <p:spTgt spid="5"/>
                                        </p:tgtEl>
                                        <p:attrNameLst>
                                          <p:attrName>ppt_x</p:attrName>
                                        </p:attrNameLst>
                                      </p:cBhvr>
                                      <p:tavLst>
                                        <p:tav tm="0">
                                          <p:val>
                                            <p:strVal val="#ppt_x"/>
                                          </p:val>
                                        </p:tav>
                                        <p:tav tm="100000">
                                          <p:val>
                                            <p:strVal val="#ppt_x"/>
                                          </p:val>
                                        </p:tav>
                                      </p:tavLst>
                                    </p:anim>
                                    <p:anim calcmode="lin" valueType="num">
                                      <p:cBhvr>
                                        <p:cTn id="78" dur="250" fill="hold"/>
                                        <p:tgtEl>
                                          <p:spTgt spid="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2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250"/>
                                        <p:tgtEl>
                                          <p:spTgt spid="8"/>
                                        </p:tgtEl>
                                      </p:cBhvr>
                                    </p:animEffect>
                                    <p:anim calcmode="lin" valueType="num">
                                      <p:cBhvr>
                                        <p:cTn id="82" dur="250" fill="hold"/>
                                        <p:tgtEl>
                                          <p:spTgt spid="8"/>
                                        </p:tgtEl>
                                        <p:attrNameLst>
                                          <p:attrName>ppt_x</p:attrName>
                                        </p:attrNameLst>
                                      </p:cBhvr>
                                      <p:tavLst>
                                        <p:tav tm="0">
                                          <p:val>
                                            <p:strVal val="#ppt_x"/>
                                          </p:val>
                                        </p:tav>
                                        <p:tav tm="100000">
                                          <p:val>
                                            <p:strVal val="#ppt_x"/>
                                          </p:val>
                                        </p:tav>
                                      </p:tavLst>
                                    </p:anim>
                                    <p:anim calcmode="lin" valueType="num">
                                      <p:cBhvr>
                                        <p:cTn id="83" dur="250" fill="hold"/>
                                        <p:tgtEl>
                                          <p:spTgt spid="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25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250"/>
                                        <p:tgtEl>
                                          <p:spTgt spid="51"/>
                                        </p:tgtEl>
                                      </p:cBhvr>
                                    </p:animEffect>
                                    <p:anim calcmode="lin" valueType="num">
                                      <p:cBhvr>
                                        <p:cTn id="87" dur="250" fill="hold"/>
                                        <p:tgtEl>
                                          <p:spTgt spid="51"/>
                                        </p:tgtEl>
                                        <p:attrNameLst>
                                          <p:attrName>ppt_x</p:attrName>
                                        </p:attrNameLst>
                                      </p:cBhvr>
                                      <p:tavLst>
                                        <p:tav tm="0">
                                          <p:val>
                                            <p:strVal val="#ppt_x"/>
                                          </p:val>
                                        </p:tav>
                                        <p:tav tm="100000">
                                          <p:val>
                                            <p:strVal val="#ppt_x"/>
                                          </p:val>
                                        </p:tav>
                                      </p:tavLst>
                                    </p:anim>
                                    <p:anim calcmode="lin" valueType="num">
                                      <p:cBhvr>
                                        <p:cTn id="88" dur="250" fill="hold"/>
                                        <p:tgtEl>
                                          <p:spTgt spid="5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30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250"/>
                                        <p:tgtEl>
                                          <p:spTgt spid="67"/>
                                        </p:tgtEl>
                                      </p:cBhvr>
                                    </p:animEffect>
                                    <p:anim calcmode="lin" valueType="num">
                                      <p:cBhvr>
                                        <p:cTn id="92" dur="250" fill="hold"/>
                                        <p:tgtEl>
                                          <p:spTgt spid="67"/>
                                        </p:tgtEl>
                                        <p:attrNameLst>
                                          <p:attrName>ppt_x</p:attrName>
                                        </p:attrNameLst>
                                      </p:cBhvr>
                                      <p:tavLst>
                                        <p:tav tm="0">
                                          <p:val>
                                            <p:strVal val="#ppt_x"/>
                                          </p:val>
                                        </p:tav>
                                        <p:tav tm="100000">
                                          <p:val>
                                            <p:strVal val="#ppt_x"/>
                                          </p:val>
                                        </p:tav>
                                      </p:tavLst>
                                    </p:anim>
                                    <p:anim calcmode="lin" valueType="num">
                                      <p:cBhvr>
                                        <p:cTn id="93" dur="25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8"/>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childTnLst>
                                </p:cTn>
                              </p:par>
                            </p:childTnLst>
                          </p:cTn>
                        </p:par>
                        <p:par>
                          <p:cTn id="100" fill="hold">
                            <p:stCondLst>
                              <p:cond delay="0"/>
                            </p:stCondLst>
                            <p:childTnLst>
                              <p:par>
                                <p:cTn id="101" presetID="47" presetClass="entr" presetSubtype="0" fill="hold"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250"/>
                                        <p:tgtEl>
                                          <p:spTgt spid="25"/>
                                        </p:tgtEl>
                                      </p:cBhvr>
                                    </p:animEffect>
                                    <p:anim calcmode="lin" valueType="num">
                                      <p:cBhvr>
                                        <p:cTn id="104" dur="250" fill="hold"/>
                                        <p:tgtEl>
                                          <p:spTgt spid="25"/>
                                        </p:tgtEl>
                                        <p:attrNameLst>
                                          <p:attrName>ppt_x</p:attrName>
                                        </p:attrNameLst>
                                      </p:cBhvr>
                                      <p:tavLst>
                                        <p:tav tm="0">
                                          <p:val>
                                            <p:strVal val="#ppt_x"/>
                                          </p:val>
                                        </p:tav>
                                        <p:tav tm="100000">
                                          <p:val>
                                            <p:strVal val="#ppt_x"/>
                                          </p:val>
                                        </p:tav>
                                      </p:tavLst>
                                    </p:anim>
                                    <p:anim calcmode="lin" valueType="num">
                                      <p:cBhvr>
                                        <p:cTn id="105" dur="250" fill="hold"/>
                                        <p:tgtEl>
                                          <p:spTgt spid="25"/>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5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250"/>
                                        <p:tgtEl>
                                          <p:spTgt spid="61"/>
                                        </p:tgtEl>
                                      </p:cBhvr>
                                    </p:animEffect>
                                    <p:anim calcmode="lin" valueType="num">
                                      <p:cBhvr>
                                        <p:cTn id="109" dur="250" fill="hold"/>
                                        <p:tgtEl>
                                          <p:spTgt spid="61"/>
                                        </p:tgtEl>
                                        <p:attrNameLst>
                                          <p:attrName>ppt_x</p:attrName>
                                        </p:attrNameLst>
                                      </p:cBhvr>
                                      <p:tavLst>
                                        <p:tav tm="0">
                                          <p:val>
                                            <p:strVal val="#ppt_x"/>
                                          </p:val>
                                        </p:tav>
                                        <p:tav tm="100000">
                                          <p:val>
                                            <p:strVal val="#ppt_x"/>
                                          </p:val>
                                        </p:tav>
                                      </p:tavLst>
                                    </p:anim>
                                    <p:anim calcmode="lin" valueType="num">
                                      <p:cBhvr>
                                        <p:cTn id="110" dur="250" fill="hold"/>
                                        <p:tgtEl>
                                          <p:spTgt spid="61"/>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10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250"/>
                                        <p:tgtEl>
                                          <p:spTgt spid="26"/>
                                        </p:tgtEl>
                                      </p:cBhvr>
                                    </p:animEffect>
                                    <p:anim calcmode="lin" valueType="num">
                                      <p:cBhvr>
                                        <p:cTn id="114" dur="250" fill="hold"/>
                                        <p:tgtEl>
                                          <p:spTgt spid="26"/>
                                        </p:tgtEl>
                                        <p:attrNameLst>
                                          <p:attrName>ppt_x</p:attrName>
                                        </p:attrNameLst>
                                      </p:cBhvr>
                                      <p:tavLst>
                                        <p:tav tm="0">
                                          <p:val>
                                            <p:strVal val="#ppt_x"/>
                                          </p:val>
                                        </p:tav>
                                        <p:tav tm="100000">
                                          <p:val>
                                            <p:strVal val="#ppt_x"/>
                                          </p:val>
                                        </p:tav>
                                      </p:tavLst>
                                    </p:anim>
                                    <p:anim calcmode="lin" valueType="num">
                                      <p:cBhvr>
                                        <p:cTn id="115" dur="250" fill="hold"/>
                                        <p:tgtEl>
                                          <p:spTgt spid="26"/>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20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250"/>
                                        <p:tgtEl>
                                          <p:spTgt spid="27"/>
                                        </p:tgtEl>
                                      </p:cBhvr>
                                    </p:animEffect>
                                    <p:anim calcmode="lin" valueType="num">
                                      <p:cBhvr>
                                        <p:cTn id="119" dur="250" fill="hold"/>
                                        <p:tgtEl>
                                          <p:spTgt spid="27"/>
                                        </p:tgtEl>
                                        <p:attrNameLst>
                                          <p:attrName>ppt_x</p:attrName>
                                        </p:attrNameLst>
                                      </p:cBhvr>
                                      <p:tavLst>
                                        <p:tav tm="0">
                                          <p:val>
                                            <p:strVal val="#ppt_x"/>
                                          </p:val>
                                        </p:tav>
                                        <p:tav tm="100000">
                                          <p:val>
                                            <p:strVal val="#ppt_x"/>
                                          </p:val>
                                        </p:tav>
                                      </p:tavLst>
                                    </p:anim>
                                    <p:anim calcmode="lin" valueType="num">
                                      <p:cBhvr>
                                        <p:cTn id="120"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0" grpId="0"/>
      <p:bldP spid="38" grpId="0"/>
      <p:bldP spid="35" grpId="0"/>
      <p:bldP spid="34" grpId="0"/>
      <p:bldP spid="51" grpId="0"/>
      <p:bldP spid="61" grpId="0"/>
      <p:bldP spid="66" grpId="0"/>
      <p:bldP spid="67" grpId="0"/>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812B3B60-8698-47AC-BB1C-7945DF9402DA}"/>
                  </a:ext>
                </a:extLst>
              </p:cNvPr>
              <p:cNvSpPr txBox="1"/>
              <p:nvPr/>
            </p:nvSpPr>
            <p:spPr>
              <a:xfrm>
                <a:off x="2148895" y="1384147"/>
                <a:ext cx="6505884"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min</m:t>
                      </m:r>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max</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Sub>
                            </m:num>
                            <m:den>
                              <m:nary>
                                <m:naryPr>
                                  <m:chr m:val="∑"/>
                                  <m:limLoc m:val="subSup"/>
                                  <m:supHide m:val="on"/>
                                  <m:ctrlPr>
                                    <a:rPr lang="en-US" altLang="zh-CN" sz="3600" b="0" i="1" smtClean="0">
                                      <a:latin typeface="Cambria Math" panose="02040503050406030204" pitchFamily="18" charset="0"/>
                                    </a:rPr>
                                  </m:ctrlPr>
                                </m:naryPr>
                                <m:sub>
                                  <m:r>
                                    <m:rPr>
                                      <m:brk m:alnAt="9"/>
                                    </m:rPr>
                                    <a:rPr lang="en-US" altLang="zh-CN" sz="3600" b="0" i="1" smtClean="0">
                                      <a:latin typeface="Cambria Math" panose="02040503050406030204" pitchFamily="18" charset="0"/>
                                    </a:rPr>
                                    <m:t>𝑗</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Sub>
                                </m:e>
                              </m:nary>
                            </m:den>
                          </m:f>
                          <m:r>
                            <a:rPr lang="en-US" altLang="zh-CN" sz="3600" b="0" i="1" smtClean="0">
                              <a:latin typeface="Cambria Math" panose="02040503050406030204" pitchFamily="18" charset="0"/>
                            </a:rPr>
                            <m:t>𝑛</m:t>
                          </m:r>
                        </m:e>
                      </m:d>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𝑐</m:t>
                          </m:r>
                        </m:den>
                      </m:f>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𝑑</m:t>
                      </m:r>
                      <m:r>
                        <a:rPr lang="en-US" altLang="zh-CN" sz="3600" b="0" i="1" smtClean="0">
                          <a:latin typeface="Cambria Math" panose="02040503050406030204" pitchFamily="18" charset="0"/>
                        </a:rPr>
                        <m:t>)</m:t>
                      </m:r>
                    </m:oMath>
                  </m:oMathPara>
                </a14:m>
                <a:endParaRPr lang="zh-CN" altLang="en-US" dirty="0"/>
              </a:p>
            </p:txBody>
          </p:sp>
        </mc:Choice>
        <mc:Fallback xmlns="">
          <p:sp>
            <p:nvSpPr>
              <p:cNvPr id="7" name="eq">
                <a:extLst>
                  <a:ext uri="{FF2B5EF4-FFF2-40B4-BE49-F238E27FC236}">
                    <a16:creationId xmlns:a16="http://schemas.microsoft.com/office/drawing/2014/main" id="{812B3B60-8698-47AC-BB1C-7945DF9402DA}"/>
                  </a:ext>
                </a:extLst>
              </p:cNvPr>
              <p:cNvSpPr txBox="1">
                <a:spLocks noRot="1" noChangeAspect="1" noMove="1" noResize="1" noEditPoints="1" noAdjustHandles="1" noChangeArrowheads="1" noChangeShapeType="1" noTextEdit="1"/>
              </p:cNvSpPr>
              <p:nvPr/>
            </p:nvSpPr>
            <p:spPr>
              <a:xfrm>
                <a:off x="2148895" y="1384147"/>
                <a:ext cx="6505884" cy="1436868"/>
              </a:xfrm>
              <a:prstGeom prst="rect">
                <a:avLst/>
              </a:prstGeom>
              <a:blipFill>
                <a:blip r:embed="rId3"/>
                <a:stretch>
                  <a:fillRect l="-195" t="-20000" r="-1559" b="-8173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24</a:t>
            </a:fld>
            <a:endParaRPr lang="en-US" dirty="0"/>
          </a:p>
        </p:txBody>
      </p:sp>
      <p:sp>
        <p:nvSpPr>
          <p:cNvPr id="8" name="Title 1">
            <a:extLst>
              <a:ext uri="{FF2B5EF4-FFF2-40B4-BE49-F238E27FC236}">
                <a16:creationId xmlns:a16="http://schemas.microsoft.com/office/drawing/2014/main" id="{C48ED752-980B-456D-8D70-7FAC41E5A4CC}"/>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Algorithm: </a:t>
            </a:r>
            <a:r>
              <a:rPr lang="en-US" altLang="zh-CN" dirty="0">
                <a:latin typeface="Consolas" panose="020B0609020204030204" pitchFamily="49" charset="0"/>
              </a:rPr>
              <a:t>StaticFluid</a:t>
            </a:r>
            <a:endParaRPr lang="en-US" dirty="0">
              <a:latin typeface="Consolas" panose="020B0609020204030204" pitchFamily="49" charset="0"/>
            </a:endParaRPr>
          </a:p>
        </p:txBody>
      </p:sp>
      <p:grpSp>
        <p:nvGrpSpPr>
          <p:cNvPr id="19" name="Group 18">
            <a:extLst>
              <a:ext uri="{FF2B5EF4-FFF2-40B4-BE49-F238E27FC236}">
                <a16:creationId xmlns:a16="http://schemas.microsoft.com/office/drawing/2014/main" id="{BC76FD62-56EA-4503-8FB1-0D79012610F0}"/>
              </a:ext>
            </a:extLst>
          </p:cNvPr>
          <p:cNvGrpSpPr/>
          <p:nvPr/>
        </p:nvGrpSpPr>
        <p:grpSpPr>
          <a:xfrm>
            <a:off x="7371069" y="754878"/>
            <a:ext cx="4576220" cy="1883851"/>
            <a:chOff x="7328185" y="568863"/>
            <a:chExt cx="4576220" cy="1883851"/>
          </a:xfrm>
        </p:grpSpPr>
        <p:grpSp>
          <p:nvGrpSpPr>
            <p:cNvPr id="15" name="Group 14">
              <a:extLst>
                <a:ext uri="{FF2B5EF4-FFF2-40B4-BE49-F238E27FC236}">
                  <a16:creationId xmlns:a16="http://schemas.microsoft.com/office/drawing/2014/main" id="{1928210C-FA9D-445E-9715-F1BDD4BC3C53}"/>
                </a:ext>
              </a:extLst>
            </p:cNvPr>
            <p:cNvGrpSpPr/>
            <p:nvPr/>
          </p:nvGrpSpPr>
          <p:grpSpPr>
            <a:xfrm>
              <a:off x="7328185" y="838636"/>
              <a:ext cx="1287253" cy="1614078"/>
              <a:chOff x="7328185" y="838636"/>
              <a:chExt cx="1287253" cy="1614078"/>
            </a:xfrm>
          </p:grpSpPr>
          <p:sp>
            <p:nvSpPr>
              <p:cNvPr id="10" name="Rectangle 9">
                <a:extLst>
                  <a:ext uri="{FF2B5EF4-FFF2-40B4-BE49-F238E27FC236}">
                    <a16:creationId xmlns:a16="http://schemas.microsoft.com/office/drawing/2014/main" id="{9D3DC17E-88DB-4A6A-A5A3-A6152B47717F}"/>
                  </a:ext>
                </a:extLst>
              </p:cNvPr>
              <p:cNvSpPr/>
              <p:nvPr/>
            </p:nvSpPr>
            <p:spPr>
              <a:xfrm>
                <a:off x="7328185" y="1328525"/>
                <a:ext cx="452227" cy="1124189"/>
              </a:xfrm>
              <a:prstGeom prst="rect">
                <a:avLst/>
              </a:prstGeom>
              <a:noFill/>
              <a:ln w="57150">
                <a:solidFill>
                  <a:srgbClr val="F7964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C3C6F8C1-95BB-4B67-A91A-51E529CDA4F4}"/>
                  </a:ext>
                </a:extLst>
              </p:cNvPr>
              <p:cNvCxnSpPr>
                <a:cxnSpLocks/>
              </p:cNvCxnSpPr>
              <p:nvPr/>
            </p:nvCxnSpPr>
            <p:spPr>
              <a:xfrm flipH="1">
                <a:off x="7817483" y="838636"/>
                <a:ext cx="797955" cy="344880"/>
              </a:xfrm>
              <a:prstGeom prst="straightConnector1">
                <a:avLst/>
              </a:prstGeom>
              <a:ln w="57150">
                <a:solidFill>
                  <a:srgbClr val="F79646"/>
                </a:solidFill>
                <a:prstDash val="dash"/>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54646294-4CFF-47B2-965C-F55598FD0488}"/>
                </a:ext>
              </a:extLst>
            </p:cNvPr>
            <p:cNvGrpSpPr/>
            <p:nvPr/>
          </p:nvGrpSpPr>
          <p:grpSpPr>
            <a:xfrm>
              <a:off x="8658258" y="568863"/>
              <a:ext cx="3246147" cy="539545"/>
              <a:chOff x="8658258" y="568863"/>
              <a:chExt cx="3246147" cy="539545"/>
            </a:xfrm>
          </p:grpSpPr>
          <p:sp>
            <p:nvSpPr>
              <p:cNvPr id="13" name="TextBox 12">
                <a:extLst>
                  <a:ext uri="{FF2B5EF4-FFF2-40B4-BE49-F238E27FC236}">
                    <a16:creationId xmlns:a16="http://schemas.microsoft.com/office/drawing/2014/main" id="{39C13082-257F-49F6-BD31-7DED62E2720E}"/>
                  </a:ext>
                </a:extLst>
              </p:cNvPr>
              <p:cNvSpPr txBox="1"/>
              <p:nvPr/>
            </p:nvSpPr>
            <p:spPr>
              <a:xfrm>
                <a:off x="8710933" y="607802"/>
                <a:ext cx="31934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Intra-GPU overhead</a:t>
                </a:r>
                <a:endParaRPr lang="en-US" sz="2400" dirty="0">
                  <a:cs typeface="Segoe UI"/>
                </a:endParaRPr>
              </a:p>
            </p:txBody>
          </p:sp>
          <p:sp>
            <p:nvSpPr>
              <p:cNvPr id="17" name="Rectangle 16">
                <a:extLst>
                  <a:ext uri="{FF2B5EF4-FFF2-40B4-BE49-F238E27FC236}">
                    <a16:creationId xmlns:a16="http://schemas.microsoft.com/office/drawing/2014/main" id="{9F088F2E-8A67-42D6-B0BA-738A6D7194C5}"/>
                  </a:ext>
                </a:extLst>
              </p:cNvPr>
              <p:cNvSpPr/>
              <p:nvPr/>
            </p:nvSpPr>
            <p:spPr>
              <a:xfrm>
                <a:off x="8658258" y="568863"/>
                <a:ext cx="2908038" cy="539545"/>
              </a:xfrm>
              <a:prstGeom prst="rect">
                <a:avLst/>
              </a:prstGeom>
              <a:noFill/>
              <a:ln w="57150">
                <a:solidFill>
                  <a:srgbClr val="F7964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31" name="Group 30">
            <a:extLst>
              <a:ext uri="{FF2B5EF4-FFF2-40B4-BE49-F238E27FC236}">
                <a16:creationId xmlns:a16="http://schemas.microsoft.com/office/drawing/2014/main" id="{A618E516-BBA5-4D01-A167-9D6F6D51B774}"/>
              </a:ext>
            </a:extLst>
          </p:cNvPr>
          <p:cNvGrpSpPr/>
          <p:nvPr/>
        </p:nvGrpSpPr>
        <p:grpSpPr>
          <a:xfrm>
            <a:off x="8021740" y="1486211"/>
            <a:ext cx="4089441" cy="2258769"/>
            <a:chOff x="8021740" y="1172943"/>
            <a:chExt cx="4089441" cy="2258769"/>
          </a:xfrm>
        </p:grpSpPr>
        <p:sp>
          <p:nvSpPr>
            <p:cNvPr id="25" name="TextBox 24">
              <a:extLst>
                <a:ext uri="{FF2B5EF4-FFF2-40B4-BE49-F238E27FC236}">
                  <a16:creationId xmlns:a16="http://schemas.microsoft.com/office/drawing/2014/main" id="{63EE1410-8D9C-48CC-9646-EA69CCCDB38A}"/>
                </a:ext>
              </a:extLst>
            </p:cNvPr>
            <p:cNvSpPr txBox="1"/>
            <p:nvPr/>
          </p:nvSpPr>
          <p:spPr>
            <a:xfrm>
              <a:off x="8912267" y="2869540"/>
              <a:ext cx="31989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Inter-GPU overhead</a:t>
              </a:r>
              <a:endParaRPr lang="en-US" sz="2400" dirty="0">
                <a:cs typeface="Segoe UI"/>
              </a:endParaRPr>
            </a:p>
          </p:txBody>
        </p:sp>
        <p:grpSp>
          <p:nvGrpSpPr>
            <p:cNvPr id="29" name="Group 28">
              <a:extLst>
                <a:ext uri="{FF2B5EF4-FFF2-40B4-BE49-F238E27FC236}">
                  <a16:creationId xmlns:a16="http://schemas.microsoft.com/office/drawing/2014/main" id="{E848AD08-1C19-44F7-A27A-6575EE3A7EF7}"/>
                </a:ext>
              </a:extLst>
            </p:cNvPr>
            <p:cNvGrpSpPr/>
            <p:nvPr/>
          </p:nvGrpSpPr>
          <p:grpSpPr>
            <a:xfrm>
              <a:off x="8021740" y="1172943"/>
              <a:ext cx="3941604" cy="2258769"/>
              <a:chOff x="8044831" y="1172943"/>
              <a:chExt cx="3941604" cy="2258769"/>
            </a:xfrm>
          </p:grpSpPr>
          <p:sp>
            <p:nvSpPr>
              <p:cNvPr id="21" name="Rectangle 20">
                <a:extLst>
                  <a:ext uri="{FF2B5EF4-FFF2-40B4-BE49-F238E27FC236}">
                    <a16:creationId xmlns:a16="http://schemas.microsoft.com/office/drawing/2014/main" id="{5CD90D87-D297-409B-95B7-92F043BA3064}"/>
                  </a:ext>
                </a:extLst>
              </p:cNvPr>
              <p:cNvSpPr/>
              <p:nvPr/>
            </p:nvSpPr>
            <p:spPr>
              <a:xfrm>
                <a:off x="8044831" y="1172943"/>
                <a:ext cx="445572" cy="1079308"/>
              </a:xfrm>
              <a:prstGeom prst="rect">
                <a:avLst/>
              </a:prstGeom>
              <a:noFill/>
              <a:ln w="5715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A794B1B-C4AC-421A-A9FE-6205933A88DE}"/>
                  </a:ext>
                </a:extLst>
              </p:cNvPr>
              <p:cNvCxnSpPr>
                <a:cxnSpLocks/>
              </p:cNvCxnSpPr>
              <p:nvPr/>
            </p:nvCxnSpPr>
            <p:spPr>
              <a:xfrm flipH="1" flipV="1">
                <a:off x="8490403" y="2274661"/>
                <a:ext cx="222662" cy="681677"/>
              </a:xfrm>
              <a:prstGeom prst="straightConnector1">
                <a:avLst/>
              </a:prstGeom>
              <a:ln w="57150">
                <a:solidFill>
                  <a:schemeClr val="accent3"/>
                </a:solidFill>
                <a:prstDash val="dash"/>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E6976471-54D3-4BE7-B19A-EA95DC580179}"/>
                  </a:ext>
                </a:extLst>
              </p:cNvPr>
              <p:cNvSpPr/>
              <p:nvPr/>
            </p:nvSpPr>
            <p:spPr>
              <a:xfrm>
                <a:off x="8801308" y="2880622"/>
                <a:ext cx="3185127" cy="551090"/>
              </a:xfrm>
              <a:prstGeom prst="rect">
                <a:avLst/>
              </a:prstGeom>
              <a:noFill/>
              <a:ln w="5715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CD4E12-1286-459D-BEB6-3CC2B3A749B4}"/>
              </a:ext>
            </a:extLst>
          </p:cNvPr>
          <p:cNvSpPr/>
          <p:nvPr/>
        </p:nvSpPr>
        <p:spPr>
          <a:xfrm>
            <a:off x="5259898" y="1398085"/>
            <a:ext cx="1953638" cy="1409036"/>
          </a:xfrm>
          <a:prstGeom prst="rect">
            <a:avLst/>
          </a:prstGeom>
          <a:noFill/>
          <a:ln w="57150">
            <a:solidFill>
              <a:srgbClr val="4472C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2BB3E66-5A1F-644F-A42F-0802DB45AD88}"/>
              </a:ext>
            </a:extLst>
          </p:cNvPr>
          <p:cNvGrpSpPr/>
          <p:nvPr/>
        </p:nvGrpSpPr>
        <p:grpSpPr>
          <a:xfrm>
            <a:off x="5117720" y="2860889"/>
            <a:ext cx="1956560" cy="1332405"/>
            <a:chOff x="5117720" y="2860889"/>
            <a:chExt cx="1956560" cy="1332405"/>
          </a:xfrm>
        </p:grpSpPr>
        <p:cxnSp>
          <p:nvCxnSpPr>
            <p:cNvPr id="6" name="Straight Arrow Connector 5">
              <a:extLst>
                <a:ext uri="{FF2B5EF4-FFF2-40B4-BE49-F238E27FC236}">
                  <a16:creationId xmlns:a16="http://schemas.microsoft.com/office/drawing/2014/main" id="{D6503AD6-E653-4F87-B51B-B4158EB68E17}"/>
                </a:ext>
              </a:extLst>
            </p:cNvPr>
            <p:cNvCxnSpPr>
              <a:cxnSpLocks/>
              <a:endCxn id="20" idx="0"/>
            </p:cNvCxnSpPr>
            <p:nvPr/>
          </p:nvCxnSpPr>
          <p:spPr>
            <a:xfrm flipH="1">
              <a:off x="6096000" y="2860889"/>
              <a:ext cx="12146" cy="759580"/>
            </a:xfrm>
            <a:prstGeom prst="straightConnector1">
              <a:avLst/>
            </a:prstGeom>
            <a:ln w="57150">
              <a:solidFill>
                <a:srgbClr val="4472C4"/>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14E6E130-E544-4C2B-835F-2C88D5AEC458}"/>
                </a:ext>
              </a:extLst>
            </p:cNvPr>
            <p:cNvSpPr/>
            <p:nvPr/>
          </p:nvSpPr>
          <p:spPr>
            <a:xfrm>
              <a:off x="5117720" y="3620469"/>
              <a:ext cx="1956560" cy="572825"/>
            </a:xfrm>
            <a:prstGeom prst="rect">
              <a:avLst/>
            </a:prstGeom>
            <a:noFill/>
            <a:ln w="57150">
              <a:solidFill>
                <a:srgbClr val="4472C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Gill Sans Light" panose="020B0302020104020203" pitchFamily="34" charset="-79"/>
                  <a:cs typeface="Gill Sans Light" panose="020B0302020104020203" pitchFamily="34" charset="-79"/>
                </a:rPr>
                <a:t>Budget ratio</a:t>
              </a:r>
            </a:p>
          </p:txBody>
        </p:sp>
      </p:grpSp>
      <mc:AlternateContent xmlns:mc="http://schemas.openxmlformats.org/markup-compatibility/2006" xmlns:a14="http://schemas.microsoft.com/office/drawing/2010/main">
        <mc:Choice Requires="a14">
          <p:sp>
            <p:nvSpPr>
              <p:cNvPr id="27" name="内容占位符 2">
                <a:extLst>
                  <a:ext uri="{FF2B5EF4-FFF2-40B4-BE49-F238E27FC236}">
                    <a16:creationId xmlns:a16="http://schemas.microsoft.com/office/drawing/2014/main" id="{BE384EF6-476C-4B2E-8CF7-08DE58016B88}"/>
                  </a:ext>
                </a:extLst>
              </p:cNvPr>
              <p:cNvSpPr txBox="1">
                <a:spLocks/>
              </p:cNvSpPr>
              <p:nvPr/>
            </p:nvSpPr>
            <p:spPr>
              <a:xfrm>
                <a:off x="722238" y="3036913"/>
                <a:ext cx="10515600" cy="2139976"/>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14:m>
                  <m:oMath xmlns:m="http://schemas.openxmlformats.org/officeDocument/2006/math">
                    <m:r>
                      <a:rPr lang="en-US" altLang="zh-CN" b="0" i="1" smtClean="0">
                        <a:latin typeface="Cambria Math" panose="02040503050406030204" pitchFamily="18" charset="0"/>
                      </a:rPr>
                      <m:t>h</m:t>
                    </m:r>
                  </m:oMath>
                </a14:m>
                <a:r>
                  <a:rPr lang="en-US" altLang="zh-CN" dirty="0"/>
                  <a:t>: trial training budget</a:t>
                </a:r>
              </a:p>
              <a:p>
                <a:pPr>
                  <a:lnSpc>
                    <a:spcPct val="150000"/>
                  </a:lnSpc>
                </a:pPr>
                <a14:m>
                  <m:oMath xmlns:m="http://schemas.openxmlformats.org/officeDocument/2006/math">
                    <m:r>
                      <a:rPr lang="en-US" altLang="zh-CN" b="0" i="1" smtClean="0">
                        <a:latin typeface="Cambria Math" panose="02040503050406030204" pitchFamily="18" charset="0"/>
                      </a:rPr>
                      <m:t>𝑛</m:t>
                    </m:r>
                  </m:oMath>
                </a14:m>
                <a:r>
                  <a:rPr lang="en-US" altLang="zh-CN" dirty="0"/>
                  <a:t>: available resources</a:t>
                </a:r>
              </a:p>
            </p:txBody>
          </p:sp>
        </mc:Choice>
        <mc:Fallback xmlns="">
          <p:sp>
            <p:nvSpPr>
              <p:cNvPr id="27" name="内容占位符 2">
                <a:extLst>
                  <a:ext uri="{FF2B5EF4-FFF2-40B4-BE49-F238E27FC236}">
                    <a16:creationId xmlns:a16="http://schemas.microsoft.com/office/drawing/2014/main" id="{BE384EF6-476C-4B2E-8CF7-08DE58016B88}"/>
                  </a:ext>
                </a:extLst>
              </p:cNvPr>
              <p:cNvSpPr txBox="1">
                <a:spLocks noRot="1" noChangeAspect="1" noMove="1" noResize="1" noEditPoints="1" noAdjustHandles="1" noChangeArrowheads="1" noChangeShapeType="1" noTextEdit="1"/>
              </p:cNvSpPr>
              <p:nvPr/>
            </p:nvSpPr>
            <p:spPr>
              <a:xfrm>
                <a:off x="722238" y="3036913"/>
                <a:ext cx="10515600" cy="2139976"/>
              </a:xfrm>
              <a:prstGeom prst="rect">
                <a:avLst/>
              </a:prstGeom>
              <a:blipFill>
                <a:blip r:embed="rId4"/>
                <a:stretch>
                  <a:fillRect l="-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内容占位符 2">
                <a:extLst>
                  <a:ext uri="{FF2B5EF4-FFF2-40B4-BE49-F238E27FC236}">
                    <a16:creationId xmlns:a16="http://schemas.microsoft.com/office/drawing/2014/main" id="{A2E68604-63C1-B744-8B63-9BB64255E957}"/>
                  </a:ext>
                </a:extLst>
              </p:cNvPr>
              <p:cNvSpPr txBox="1">
                <a:spLocks/>
              </p:cNvSpPr>
              <p:nvPr/>
            </p:nvSpPr>
            <p:spPr>
              <a:xfrm>
                <a:off x="722238" y="4581499"/>
                <a:ext cx="10515600" cy="2139976"/>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14:m>
                  <m:oMath xmlns:m="http://schemas.openxmlformats.org/officeDocument/2006/math">
                    <m:r>
                      <a:rPr lang="en-US" altLang="zh-CN" b="0" i="1" smtClean="0">
                        <a:latin typeface="Cambria Math" panose="02040503050406030204" pitchFamily="18" charset="0"/>
                      </a:rPr>
                      <m:t>𝑐</m:t>
                    </m:r>
                  </m:oMath>
                </a14:m>
                <a:r>
                  <a:rPr lang="en-US" altLang="zh-CN" dirty="0"/>
                  <a:t>: maximum intra-GPU parallelism (# of packing trials)</a:t>
                </a:r>
              </a:p>
              <a:p>
                <a:pPr>
                  <a:lnSpc>
                    <a:spcPct val="150000"/>
                  </a:lnSpc>
                </a:pPr>
                <a14:m>
                  <m:oMath xmlns:m="http://schemas.openxmlformats.org/officeDocument/2006/math">
                    <m:r>
                      <a:rPr lang="en-US" altLang="zh-CN" b="0" i="1" smtClean="0">
                        <a:latin typeface="Cambria Math" panose="02040503050406030204" pitchFamily="18" charset="0"/>
                      </a:rPr>
                      <m:t>𝑑</m:t>
                    </m:r>
                  </m:oMath>
                </a14:m>
                <a:r>
                  <a:rPr lang="en-US" altLang="zh-CN" dirty="0"/>
                  <a:t>: maximum inter-GPU parallelism (# of distributed workers)</a:t>
                </a:r>
              </a:p>
            </p:txBody>
          </p:sp>
        </mc:Choice>
        <mc:Fallback xmlns="">
          <p:sp>
            <p:nvSpPr>
              <p:cNvPr id="32" name="内容占位符 2">
                <a:extLst>
                  <a:ext uri="{FF2B5EF4-FFF2-40B4-BE49-F238E27FC236}">
                    <a16:creationId xmlns:a16="http://schemas.microsoft.com/office/drawing/2014/main" id="{A2E68604-63C1-B744-8B63-9BB64255E957}"/>
                  </a:ext>
                </a:extLst>
              </p:cNvPr>
              <p:cNvSpPr txBox="1">
                <a:spLocks noRot="1" noChangeAspect="1" noMove="1" noResize="1" noEditPoints="1" noAdjustHandles="1" noChangeArrowheads="1" noChangeShapeType="1" noTextEdit="1"/>
              </p:cNvSpPr>
              <p:nvPr/>
            </p:nvSpPr>
            <p:spPr>
              <a:xfrm>
                <a:off x="722238" y="4581499"/>
                <a:ext cx="10515600" cy="2139976"/>
              </a:xfrm>
              <a:prstGeom prst="rect">
                <a:avLst/>
              </a:prstGeom>
              <a:blipFill>
                <a:blip r:embed="rId5"/>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26517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5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25</a:t>
            </a:fld>
            <a:endParaRPr lang="en-US"/>
          </a:p>
        </p:txBody>
      </p:sp>
      <p:sp>
        <p:nvSpPr>
          <p:cNvPr id="8" name="Title 1">
            <a:extLst>
              <a:ext uri="{FF2B5EF4-FFF2-40B4-BE49-F238E27FC236}">
                <a16:creationId xmlns:a16="http://schemas.microsoft.com/office/drawing/2014/main" id="{C48ED752-980B-456D-8D70-7FAC41E5A4CC}"/>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dirty="0"/>
              <a:t>Algorithm: </a:t>
            </a:r>
            <a:r>
              <a:rPr lang="en-US" altLang="zh-CN">
                <a:latin typeface="Consolas"/>
              </a:rPr>
              <a:t>DynamicFluid</a:t>
            </a:r>
            <a:endParaRPr lang="en-US"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536361BE-A839-4407-85F4-839A0B89751A}"/>
                  </a:ext>
                </a:extLst>
              </p:cNvPr>
              <p:cNvSpPr txBox="1"/>
              <p:nvPr/>
            </p:nvSpPr>
            <p:spPr>
              <a:xfrm>
                <a:off x="2148895" y="1384147"/>
                <a:ext cx="6505884"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min</m:t>
                      </m:r>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max</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Sub>
                            </m:num>
                            <m:den>
                              <m:nary>
                                <m:naryPr>
                                  <m:chr m:val="∑"/>
                                  <m:limLoc m:val="subSup"/>
                                  <m:supHide m:val="on"/>
                                  <m:ctrlPr>
                                    <a:rPr lang="en-US" altLang="zh-CN" sz="3600" b="0" i="1" smtClean="0">
                                      <a:latin typeface="Cambria Math" panose="02040503050406030204" pitchFamily="18" charset="0"/>
                                    </a:rPr>
                                  </m:ctrlPr>
                                </m:naryPr>
                                <m:sub>
                                  <m:r>
                                    <m:rPr>
                                      <m:brk m:alnAt="9"/>
                                    </m:rPr>
                                    <a:rPr lang="en-US" altLang="zh-CN" sz="3600" b="0" i="1" smtClean="0">
                                      <a:latin typeface="Cambria Math" panose="02040503050406030204" pitchFamily="18" charset="0"/>
                                    </a:rPr>
                                    <m:t>𝑗</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Sub>
                                </m:e>
                              </m:nary>
                            </m:den>
                          </m:f>
                          <m:r>
                            <a:rPr lang="en-US" altLang="zh-CN" sz="3600" b="0" i="1" smtClean="0">
                              <a:latin typeface="Cambria Math" panose="02040503050406030204" pitchFamily="18" charset="0"/>
                            </a:rPr>
                            <m:t>𝑛</m:t>
                          </m:r>
                        </m:e>
                      </m:d>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𝑐</m:t>
                          </m:r>
                        </m:den>
                      </m:f>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𝑑</m:t>
                      </m:r>
                      <m:r>
                        <a:rPr lang="en-US" altLang="zh-CN" sz="3600" b="0" i="1" smtClean="0">
                          <a:latin typeface="Cambria Math" panose="02040503050406030204" pitchFamily="18" charset="0"/>
                        </a:rPr>
                        <m:t>)</m:t>
                      </m:r>
                    </m:oMath>
                  </m:oMathPara>
                </a14:m>
                <a:endParaRPr lang="zh-CN" altLang="en-US" dirty="0"/>
              </a:p>
            </p:txBody>
          </p:sp>
        </mc:Choice>
        <mc:Fallback xmlns="">
          <p:sp>
            <p:nvSpPr>
              <p:cNvPr id="7" name="eq">
                <a:extLst>
                  <a:ext uri="{FF2B5EF4-FFF2-40B4-BE49-F238E27FC236}">
                    <a16:creationId xmlns:a16="http://schemas.microsoft.com/office/drawing/2014/main" id="{536361BE-A839-4407-85F4-839A0B89751A}"/>
                  </a:ext>
                </a:extLst>
              </p:cNvPr>
              <p:cNvSpPr txBox="1">
                <a:spLocks noRot="1" noChangeAspect="1" noMove="1" noResize="1" noEditPoints="1" noAdjustHandles="1" noChangeArrowheads="1" noChangeShapeType="1" noTextEdit="1"/>
              </p:cNvSpPr>
              <p:nvPr/>
            </p:nvSpPr>
            <p:spPr>
              <a:xfrm>
                <a:off x="2148895" y="1384147"/>
                <a:ext cx="6505884" cy="1436868"/>
              </a:xfrm>
              <a:prstGeom prst="rect">
                <a:avLst/>
              </a:prstGeom>
              <a:blipFill>
                <a:blip r:embed="rId3"/>
                <a:stretch>
                  <a:fillRect l="-195" t="-20000" r="-1559" b="-81739"/>
                </a:stretch>
              </a:blipFill>
            </p:spPr>
            <p:txBody>
              <a:bodyPr/>
              <a:lstStyle/>
              <a:p>
                <a:r>
                  <a:rPr lang="en-US">
                    <a:noFill/>
                  </a:rPr>
                  <a:t> </a:t>
                </a:r>
              </a:p>
            </p:txBody>
          </p:sp>
        </mc:Fallback>
      </mc:AlternateContent>
      <p:sp>
        <p:nvSpPr>
          <p:cNvPr id="9" name="内容占位符 2">
            <a:extLst>
              <a:ext uri="{FF2B5EF4-FFF2-40B4-BE49-F238E27FC236}">
                <a16:creationId xmlns:a16="http://schemas.microsoft.com/office/drawing/2014/main" id="{1F6D685B-C5DA-4AE2-8622-5E9383B657B2}"/>
              </a:ext>
            </a:extLst>
          </p:cNvPr>
          <p:cNvSpPr txBox="1">
            <a:spLocks/>
          </p:cNvSpPr>
          <p:nvPr/>
        </p:nvSpPr>
        <p:spPr>
          <a:xfrm>
            <a:off x="838200" y="3795871"/>
            <a:ext cx="10515600" cy="2139976"/>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200" dirty="0"/>
              <a:t>Minimize the </a:t>
            </a:r>
            <a:r>
              <a:rPr lang="en-US" altLang="zh-CN" sz="3200" dirty="0" err="1"/>
              <a:t>makespan</a:t>
            </a:r>
            <a:r>
              <a:rPr lang="en-US" altLang="zh-CN" sz="3200" dirty="0"/>
              <a:t> of multiple </a:t>
            </a:r>
            <a:r>
              <a:rPr lang="en-US" altLang="zh-CN" sz="3200" dirty="0" err="1"/>
              <a:t>TrialGroups</a:t>
            </a:r>
            <a:endParaRPr lang="en-US" altLang="zh-CN" sz="3200" dirty="0"/>
          </a:p>
          <a:p>
            <a:pPr marL="0" indent="0">
              <a:lnSpc>
                <a:spcPct val="150000"/>
              </a:lnSpc>
              <a:buNone/>
            </a:pPr>
            <a:r>
              <a:rPr lang="en-US" altLang="zh-CN" sz="3200" dirty="0"/>
              <a:t>Dynamically changing resources</a:t>
            </a:r>
            <a:endParaRPr lang="en-US" altLang="zh-CN" sz="2800" dirty="0"/>
          </a:p>
        </p:txBody>
      </p:sp>
    </p:spTree>
    <p:extLst>
      <p:ext uri="{BB962C8B-B14F-4D97-AF65-F5344CB8AC3E}">
        <p14:creationId xmlns:p14="http://schemas.microsoft.com/office/powerpoint/2010/main" val="144794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26</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t>Outline</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3400" dirty="0">
                <a:solidFill>
                  <a:schemeClr val="bg1">
                    <a:lumMod val="50000"/>
                  </a:schemeClr>
                </a:solidFill>
              </a:rPr>
              <a:t>1. Background and Motivation</a:t>
            </a:r>
            <a:endParaRPr lang="en-US" sz="3400" dirty="0">
              <a:solidFill>
                <a:schemeClr val="bg1">
                  <a:lumMod val="50000"/>
                </a:schemeClr>
              </a:solidFill>
            </a:endParaRPr>
          </a:p>
          <a:p>
            <a:pPr marL="0" indent="0">
              <a:lnSpc>
                <a:spcPct val="200000"/>
              </a:lnSpc>
              <a:buNone/>
            </a:pPr>
            <a:r>
              <a:rPr lang="en-US" altLang="zh-CN" sz="3400" dirty="0">
                <a:solidFill>
                  <a:schemeClr val="bg1">
                    <a:lumMod val="50000"/>
                  </a:schemeClr>
                </a:solidFill>
              </a:rPr>
              <a:t>2. Abstraction and Algorithms</a:t>
            </a:r>
          </a:p>
          <a:p>
            <a:pPr marL="0" indent="0">
              <a:lnSpc>
                <a:spcPct val="200000"/>
              </a:lnSpc>
              <a:buNone/>
            </a:pPr>
            <a:r>
              <a:rPr lang="en-US" altLang="zh-CN" sz="3400" dirty="0"/>
              <a:t>3. Evaluation</a:t>
            </a:r>
          </a:p>
        </p:txBody>
      </p:sp>
    </p:spTree>
    <p:extLst>
      <p:ext uri="{BB962C8B-B14F-4D97-AF65-F5344CB8AC3E}">
        <p14:creationId xmlns:p14="http://schemas.microsoft.com/office/powerpoint/2010/main" val="590464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9F135D-E0A9-441F-8F3E-5360F07BBB8F}"/>
              </a:ext>
            </a:extLst>
          </p:cNvPr>
          <p:cNvSpPr>
            <a:spLocks noGrp="1"/>
          </p:cNvSpPr>
          <p:nvPr>
            <p:ph type="sldNum" sz="quarter" idx="4"/>
          </p:nvPr>
        </p:nvSpPr>
        <p:spPr/>
        <p:txBody>
          <a:bodyPr/>
          <a:lstStyle/>
          <a:p>
            <a:fld id="{AB784BE6-8AD8-2A49-BC7C-EB31A7D2B34C}" type="slidenum">
              <a:rPr lang="en-US" smtClean="0"/>
              <a:pPr/>
              <a:t>27</a:t>
            </a:fld>
            <a:endParaRPr lang="en-US"/>
          </a:p>
        </p:txBody>
      </p:sp>
      <p:sp>
        <p:nvSpPr>
          <p:cNvPr id="4" name="Title 1">
            <a:extLst>
              <a:ext uri="{FF2B5EF4-FFF2-40B4-BE49-F238E27FC236}">
                <a16:creationId xmlns:a16="http://schemas.microsoft.com/office/drawing/2014/main" id="{BF160FBD-AB74-4E15-8C4D-FAA6E4B9F297}"/>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a:t>Evaluation Setup</a:t>
            </a:r>
            <a:endParaRPr lang="en-US" dirty="0">
              <a:latin typeface="Consolas" panose="020B0609020204030204" pitchFamily="49" charset="0"/>
            </a:endParaRPr>
          </a:p>
        </p:txBody>
      </p:sp>
      <p:graphicFrame>
        <p:nvGraphicFramePr>
          <p:cNvPr id="6" name="表格 13">
            <a:extLst>
              <a:ext uri="{FF2B5EF4-FFF2-40B4-BE49-F238E27FC236}">
                <a16:creationId xmlns:a16="http://schemas.microsoft.com/office/drawing/2014/main" id="{172B31A2-D592-4BEA-8FA2-CE265F6BC69B}"/>
              </a:ext>
            </a:extLst>
          </p:cNvPr>
          <p:cNvGraphicFramePr>
            <a:graphicFrameLocks noGrp="1"/>
          </p:cNvGraphicFramePr>
          <p:nvPr>
            <p:extLst>
              <p:ext uri="{D42A27DB-BD31-4B8C-83A1-F6EECF244321}">
                <p14:modId xmlns:p14="http://schemas.microsoft.com/office/powerpoint/2010/main" val="1572137034"/>
              </p:ext>
            </p:extLst>
          </p:nvPr>
        </p:nvGraphicFramePr>
        <p:xfrm>
          <a:off x="2510352" y="3267917"/>
          <a:ext cx="7171296" cy="2072538"/>
        </p:xfrm>
        <a:graphic>
          <a:graphicData uri="http://schemas.openxmlformats.org/drawingml/2006/table">
            <a:tbl>
              <a:tblPr firstRow="1" bandRow="1">
                <a:tableStyleId>{2A488322-F2BA-4B5B-9748-0D474271808F}</a:tableStyleId>
              </a:tblPr>
              <a:tblGrid>
                <a:gridCol w="1407520">
                  <a:extLst>
                    <a:ext uri="{9D8B030D-6E8A-4147-A177-3AD203B41FA5}">
                      <a16:colId xmlns:a16="http://schemas.microsoft.com/office/drawing/2014/main" val="2627844441"/>
                    </a:ext>
                  </a:extLst>
                </a:gridCol>
                <a:gridCol w="1642534">
                  <a:extLst>
                    <a:ext uri="{9D8B030D-6E8A-4147-A177-3AD203B41FA5}">
                      <a16:colId xmlns:a16="http://schemas.microsoft.com/office/drawing/2014/main" val="155052409"/>
                    </a:ext>
                  </a:extLst>
                </a:gridCol>
                <a:gridCol w="1809842">
                  <a:extLst>
                    <a:ext uri="{9D8B030D-6E8A-4147-A177-3AD203B41FA5}">
                      <a16:colId xmlns:a16="http://schemas.microsoft.com/office/drawing/2014/main" val="53139404"/>
                    </a:ext>
                  </a:extLst>
                </a:gridCol>
                <a:gridCol w="2311400">
                  <a:extLst>
                    <a:ext uri="{9D8B030D-6E8A-4147-A177-3AD203B41FA5}">
                      <a16:colId xmlns:a16="http://schemas.microsoft.com/office/drawing/2014/main" val="1454061644"/>
                    </a:ext>
                  </a:extLst>
                </a:gridCol>
              </a:tblGrid>
              <a:tr h="465666">
                <a:tc>
                  <a:txBody>
                    <a:bodyPr/>
                    <a:lstStyle/>
                    <a:p>
                      <a:pPr algn="ctr"/>
                      <a:r>
                        <a:rPr lang="en-US" altLang="zh-CN" sz="2400" b="0">
                          <a:latin typeface="Gill Sans" panose="020B0502020104020203" pitchFamily="34" charset="-79"/>
                          <a:cs typeface="Gill Sans" panose="020B0502020104020203" pitchFamily="34" charset="-79"/>
                        </a:rPr>
                        <a:t>Task</a:t>
                      </a:r>
                      <a:endParaRPr lang="zh-CN" altLang="en-US" sz="2400" b="0" dirty="0">
                        <a:latin typeface="Gill Sans" panose="020B0502020104020203" pitchFamily="34" charset="-79"/>
                        <a:cs typeface="Gill Sans" panose="020B0502020104020203" pitchFamily="34" charset="-79"/>
                      </a:endParaRPr>
                    </a:p>
                  </a:txBody>
                  <a:tcPr marL="106674" marR="106674" marT="53337" marB="53337">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Base Model</a:t>
                      </a:r>
                      <a:endParaRPr lang="zh-CN" altLang="en-US" sz="2400" b="0" dirty="0">
                        <a:latin typeface="Gill Sans" panose="020B0502020104020203" pitchFamily="34" charset="-79"/>
                        <a:cs typeface="Gill Sans" panose="020B0502020104020203" pitchFamily="34" charset="-79"/>
                      </a:endParaRPr>
                    </a:p>
                  </a:txBody>
                  <a:tcPr marL="106674" marR="106674" marT="53337" marB="53337">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 of  Params.</a:t>
                      </a:r>
                      <a:endParaRPr lang="zh-CN" altLang="en-US" sz="2400" b="0" dirty="0">
                        <a:latin typeface="Gill Sans" panose="020B0502020104020203" pitchFamily="34" charset="-79"/>
                        <a:cs typeface="Gill Sans" panose="020B0502020104020203" pitchFamily="34" charset="-79"/>
                      </a:endParaRPr>
                    </a:p>
                  </a:txBody>
                  <a:tcPr marL="106674" marR="106674" marT="53337" marB="53337">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Target</a:t>
                      </a:r>
                      <a:endParaRPr lang="zh-CN" altLang="en-US" sz="2400" b="0" dirty="0">
                        <a:latin typeface="Gill Sans" panose="020B0502020104020203" pitchFamily="34" charset="-79"/>
                        <a:cs typeface="Gill Sans" panose="020B0502020104020203" pitchFamily="34" charset="-79"/>
                      </a:endParaRPr>
                    </a:p>
                  </a:txBody>
                  <a:tcPr marL="106674" marR="106674" marT="53337" marB="53337">
                    <a:solidFill>
                      <a:srgbClr val="FF5700"/>
                    </a:solidFill>
                  </a:tcPr>
                </a:tc>
                <a:extLst>
                  <a:ext uri="{0D108BD9-81ED-4DB2-BD59-A6C34878D82A}">
                    <a16:rowId xmlns:a16="http://schemas.microsoft.com/office/drawing/2014/main" val="2306064080"/>
                  </a:ext>
                </a:extLst>
              </a:tr>
              <a:tr h="533368">
                <a:tc>
                  <a:txBody>
                    <a:bodyPr/>
                    <a:lstStyle/>
                    <a:p>
                      <a:pPr algn="ctr"/>
                      <a:r>
                        <a:rPr lang="en-US" altLang="zh-CN" sz="2400">
                          <a:latin typeface="Gill Sans Light" panose="020B0302020104020203" pitchFamily="34" charset="-79"/>
                          <a:cs typeface="Gill Sans Light" panose="020B0302020104020203" pitchFamily="34" charset="-79"/>
                        </a:rPr>
                        <a:t>CIFAR-10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AlexNet</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7</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Acc. &gt;= 90%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1149588256"/>
                  </a:ext>
                </a:extLst>
              </a:tr>
              <a:tr h="533368">
                <a:tc>
                  <a:txBody>
                    <a:bodyPr/>
                    <a:lstStyle/>
                    <a:p>
                      <a:pPr algn="ctr"/>
                      <a:r>
                        <a:rPr lang="en-US" altLang="zh-CN" sz="2400">
                          <a:latin typeface="Gill Sans Light" panose="020B0302020104020203" pitchFamily="34" charset="-79"/>
                          <a:cs typeface="Gill Sans Light" panose="020B0302020104020203" pitchFamily="34" charset="-79"/>
                        </a:rPr>
                        <a:t>WLM</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RNN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10</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PPL &lt;= 140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3205862026"/>
                  </a:ext>
                </a:extLst>
              </a:tr>
              <a:tr h="533368">
                <a:tc>
                  <a:txBody>
                    <a:bodyPr/>
                    <a:lstStyle/>
                    <a:p>
                      <a:pPr algn="ctr"/>
                      <a:r>
                        <a:rPr lang="en-US" altLang="zh-CN" sz="2400">
                          <a:latin typeface="Gill Sans Light" panose="020B0302020104020203" pitchFamily="34" charset="-79"/>
                          <a:cs typeface="Gill Sans Light" panose="020B0302020104020203" pitchFamily="34" charset="-79"/>
                        </a:rPr>
                        <a:t>DCGAN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dirty="0">
                          <a:latin typeface="Gill Sans Light" panose="020B0302020104020203" pitchFamily="34" charset="-79"/>
                          <a:cs typeface="Gill Sans Light" panose="020B0302020104020203" pitchFamily="34" charset="-79"/>
                        </a:rPr>
                        <a:t>CNN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latin typeface="Gill Sans Light" panose="020B0302020104020203" pitchFamily="34" charset="-79"/>
                          <a:cs typeface="Gill Sans Light" panose="020B0302020104020203" pitchFamily="34" charset="-79"/>
                        </a:rPr>
                        <a:t>2</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dirty="0">
                          <a:latin typeface="Gill Sans Light" panose="020B0302020104020203" pitchFamily="34" charset="-79"/>
                          <a:cs typeface="Gill Sans Light" panose="020B0302020104020203" pitchFamily="34" charset="-79"/>
                        </a:rPr>
                        <a:t>Inception &gt;= 5.2</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3207067502"/>
                  </a:ext>
                </a:extLst>
              </a:tr>
            </a:tbl>
          </a:graphicData>
        </a:graphic>
      </p:graphicFrame>
      <p:sp>
        <p:nvSpPr>
          <p:cNvPr id="7" name="内容占位符 2">
            <a:extLst>
              <a:ext uri="{FF2B5EF4-FFF2-40B4-BE49-F238E27FC236}">
                <a16:creationId xmlns:a16="http://schemas.microsoft.com/office/drawing/2014/main" id="{F3DFC48A-09A2-41F5-8A2C-326AB537608F}"/>
              </a:ext>
            </a:extLst>
          </p:cNvPr>
          <p:cNvSpPr txBox="1">
            <a:spLocks/>
          </p:cNvSpPr>
          <p:nvPr/>
        </p:nvSpPr>
        <p:spPr>
          <a:xfrm>
            <a:off x="838200" y="1376364"/>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Gill Sans Light" panose="020B0302020104020203" pitchFamily="34" charset="-79"/>
                <a:ea typeface="Gill Sans" charset="0"/>
                <a:cs typeface="Gill Sans Light" panose="020B0302020104020203" pitchFamily="34" charset="-79"/>
              </a:rPr>
              <a:t>Implementation: an alternative Ray</a:t>
            </a:r>
            <a:r>
              <a:rPr lang="en-US" altLang="zh-CN" baseline="30000" dirty="0">
                <a:latin typeface="Gill Sans Light" panose="020B0302020104020203" pitchFamily="34" charset="-79"/>
                <a:ea typeface="Gill Sans" charset="0"/>
                <a:cs typeface="Gill Sans Light" panose="020B0302020104020203" pitchFamily="34" charset="-79"/>
              </a:rPr>
              <a:t>[1]</a:t>
            </a:r>
            <a:r>
              <a:rPr lang="en-US" altLang="zh-CN" dirty="0">
                <a:latin typeface="Gill Sans Light" panose="020B0302020104020203" pitchFamily="34" charset="-79"/>
                <a:ea typeface="Gill Sans" charset="0"/>
                <a:cs typeface="Gill Sans Light" panose="020B0302020104020203" pitchFamily="34" charset="-79"/>
              </a:rPr>
              <a:t> executor</a:t>
            </a:r>
            <a:endParaRPr lang="en-US" altLang="zh-CN" dirty="0"/>
          </a:p>
          <a:p>
            <a:r>
              <a:rPr lang="en-US" altLang="zh-CN" dirty="0"/>
              <a:t>Workloads</a:t>
            </a:r>
          </a:p>
          <a:p>
            <a:pPr lvl="1"/>
            <a:endParaRPr lang="en-US" altLang="zh-CN" dirty="0"/>
          </a:p>
        </p:txBody>
      </p:sp>
      <p:sp>
        <p:nvSpPr>
          <p:cNvPr id="3" name="Rectangle 2">
            <a:extLst>
              <a:ext uri="{FF2B5EF4-FFF2-40B4-BE49-F238E27FC236}">
                <a16:creationId xmlns:a16="http://schemas.microsoft.com/office/drawing/2014/main" id="{745B39ED-9D01-CF43-90C6-5B7EAAE33CFF}"/>
              </a:ext>
            </a:extLst>
          </p:cNvPr>
          <p:cNvSpPr/>
          <p:nvPr/>
        </p:nvSpPr>
        <p:spPr>
          <a:xfrm>
            <a:off x="0" y="6567586"/>
            <a:ext cx="3210366" cy="307777"/>
          </a:xfrm>
          <a:prstGeom prst="rect">
            <a:avLst/>
          </a:prstGeom>
        </p:spPr>
        <p:txBody>
          <a:bodyPr wrap="none">
            <a:spAutoFit/>
          </a:bodyPr>
          <a:lstStyle/>
          <a:p>
            <a:r>
              <a:rPr lang="en-US" sz="1400" dirty="0">
                <a:solidFill>
                  <a:schemeClr val="bg1">
                    <a:lumMod val="50000"/>
                  </a:schemeClr>
                </a:solidFill>
              </a:rPr>
              <a:t>[1]: https://github.com/ray-project/ray</a:t>
            </a:r>
          </a:p>
        </p:txBody>
      </p:sp>
    </p:spTree>
    <p:extLst>
      <p:ext uri="{BB962C8B-B14F-4D97-AF65-F5344CB8AC3E}">
        <p14:creationId xmlns:p14="http://schemas.microsoft.com/office/powerpoint/2010/main" val="337698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28</a:t>
            </a:fld>
            <a:endParaRPr lang="en-US"/>
          </a:p>
        </p:txBody>
      </p:sp>
      <p:sp>
        <p:nvSpPr>
          <p:cNvPr id="7" name="Title 1">
            <a:extLst>
              <a:ext uri="{FF2B5EF4-FFF2-40B4-BE49-F238E27FC236}">
                <a16:creationId xmlns:a16="http://schemas.microsoft.com/office/drawing/2014/main" id="{E5B42C3A-B51D-4B31-A40A-F11B455AC7F8}"/>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Evaluation Results</a:t>
            </a:r>
            <a:endParaRPr lang="en-US" dirty="0">
              <a:latin typeface="Consolas" panose="020B0609020204030204" pitchFamily="49" charset="0"/>
            </a:endParaRPr>
          </a:p>
        </p:txBody>
      </p:sp>
      <p:pic>
        <p:nvPicPr>
          <p:cNvPr id="3" name="Picture 4" descr="Chart, bar chart&#10;&#10;Description automatically generated">
            <a:extLst>
              <a:ext uri="{FF2B5EF4-FFF2-40B4-BE49-F238E27FC236}">
                <a16:creationId xmlns:a16="http://schemas.microsoft.com/office/drawing/2014/main" id="{DD8F86A7-105B-4EC6-85C3-6CFDD8D648AC}"/>
              </a:ext>
            </a:extLst>
          </p:cNvPr>
          <p:cNvPicPr>
            <a:picLocks noChangeAspect="1"/>
          </p:cNvPicPr>
          <p:nvPr/>
        </p:nvPicPr>
        <p:blipFill rotWithShape="1">
          <a:blip r:embed="rId3"/>
          <a:srcRect r="67560"/>
          <a:stretch/>
        </p:blipFill>
        <p:spPr>
          <a:xfrm>
            <a:off x="1187286" y="3048482"/>
            <a:ext cx="3893246" cy="2696002"/>
          </a:xfrm>
          <a:prstGeom prst="rect">
            <a:avLst/>
          </a:prstGeom>
        </p:spPr>
      </p:pic>
      <p:sp>
        <p:nvSpPr>
          <p:cNvPr id="10" name="内容占位符 2">
            <a:extLst>
              <a:ext uri="{FF2B5EF4-FFF2-40B4-BE49-F238E27FC236}">
                <a16:creationId xmlns:a16="http://schemas.microsoft.com/office/drawing/2014/main" id="{43FF14FA-0327-4A82-A8EB-4C0B52A2893F}"/>
              </a:ext>
            </a:extLst>
          </p:cNvPr>
          <p:cNvSpPr txBox="1">
            <a:spLocks/>
          </p:cNvSpPr>
          <p:nvPr/>
        </p:nvSpPr>
        <p:spPr>
          <a:xfrm>
            <a:off x="838200" y="1376364"/>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Average resource utilization: </a:t>
            </a:r>
            <a:r>
              <a:rPr lang="en-US" altLang="zh-CN" dirty="0">
                <a:solidFill>
                  <a:srgbClr val="FF5700"/>
                </a:solidFill>
                <a:latin typeface="Gill Sans" panose="020B0502020104020203" pitchFamily="34" charset="-79"/>
                <a:cs typeface="Gill Sans" panose="020B0502020104020203" pitchFamily="34" charset="-79"/>
              </a:rPr>
              <a:t>10%-100% </a:t>
            </a:r>
            <a:r>
              <a:rPr lang="en-US" altLang="zh-CN" dirty="0"/>
              <a:t>improvement</a:t>
            </a:r>
          </a:p>
          <a:p>
            <a:r>
              <a:rPr lang="en-US" altLang="zh-CN" dirty="0"/>
              <a:t>Average job completion time: </a:t>
            </a:r>
            <a:r>
              <a:rPr lang="en-US" altLang="zh-CN" dirty="0">
                <a:solidFill>
                  <a:srgbClr val="FF5700"/>
                </a:solidFill>
                <a:latin typeface="Gill Sans" panose="020B0502020104020203" pitchFamily="34" charset="-79"/>
                <a:cs typeface="Gill Sans" panose="020B0502020104020203" pitchFamily="34" charset="-79"/>
              </a:rPr>
              <a:t>10%-70% </a:t>
            </a:r>
            <a:r>
              <a:rPr lang="en-US" altLang="zh-CN" dirty="0"/>
              <a:t>improvement</a:t>
            </a:r>
          </a:p>
        </p:txBody>
      </p:sp>
      <p:grpSp>
        <p:nvGrpSpPr>
          <p:cNvPr id="8" name="Group 7">
            <a:extLst>
              <a:ext uri="{FF2B5EF4-FFF2-40B4-BE49-F238E27FC236}">
                <a16:creationId xmlns:a16="http://schemas.microsoft.com/office/drawing/2014/main" id="{A3E54A13-3F3E-E245-BFCB-D2455BE87094}"/>
              </a:ext>
            </a:extLst>
          </p:cNvPr>
          <p:cNvGrpSpPr/>
          <p:nvPr/>
        </p:nvGrpSpPr>
        <p:grpSpPr>
          <a:xfrm>
            <a:off x="6055493" y="2974427"/>
            <a:ext cx="4212438" cy="2812957"/>
            <a:chOff x="6055493" y="3224174"/>
            <a:chExt cx="3822700" cy="2552700"/>
          </a:xfrm>
        </p:grpSpPr>
        <p:pic>
          <p:nvPicPr>
            <p:cNvPr id="5" name="Picture 4">
              <a:extLst>
                <a:ext uri="{FF2B5EF4-FFF2-40B4-BE49-F238E27FC236}">
                  <a16:creationId xmlns:a16="http://schemas.microsoft.com/office/drawing/2014/main" id="{5F58D237-BC8A-114F-8641-9118F45C7617}"/>
                </a:ext>
              </a:extLst>
            </p:cNvPr>
            <p:cNvPicPr>
              <a:picLocks noChangeAspect="1"/>
            </p:cNvPicPr>
            <p:nvPr/>
          </p:nvPicPr>
          <p:blipFill>
            <a:blip r:embed="rId4"/>
            <a:stretch>
              <a:fillRect/>
            </a:stretch>
          </p:blipFill>
          <p:spPr>
            <a:xfrm>
              <a:off x="6055493" y="3224174"/>
              <a:ext cx="3822700" cy="2552700"/>
            </a:xfrm>
            <a:prstGeom prst="rect">
              <a:avLst/>
            </a:prstGeom>
          </p:spPr>
        </p:pic>
        <p:pic>
          <p:nvPicPr>
            <p:cNvPr id="6" name="Picture 5">
              <a:extLst>
                <a:ext uri="{FF2B5EF4-FFF2-40B4-BE49-F238E27FC236}">
                  <a16:creationId xmlns:a16="http://schemas.microsoft.com/office/drawing/2014/main" id="{2EBB65E8-1E08-9B44-B9C2-DFEB9176AC26}"/>
                </a:ext>
              </a:extLst>
            </p:cNvPr>
            <p:cNvPicPr>
              <a:picLocks noChangeAspect="1"/>
            </p:cNvPicPr>
            <p:nvPr/>
          </p:nvPicPr>
          <p:blipFill>
            <a:blip r:embed="rId5"/>
            <a:stretch>
              <a:fillRect/>
            </a:stretch>
          </p:blipFill>
          <p:spPr>
            <a:xfrm>
              <a:off x="7277794" y="5411620"/>
              <a:ext cx="318995" cy="332864"/>
            </a:xfrm>
            <a:prstGeom prst="rect">
              <a:avLst/>
            </a:prstGeom>
          </p:spPr>
        </p:pic>
      </p:grpSp>
    </p:spTree>
    <p:extLst>
      <p:ext uri="{BB962C8B-B14F-4D97-AF65-F5344CB8AC3E}">
        <p14:creationId xmlns:p14="http://schemas.microsoft.com/office/powerpoint/2010/main" val="77729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29</a:t>
            </a:fld>
            <a:endParaRPr lang="en-US" dirty="0"/>
          </a:p>
        </p:txBody>
      </p:sp>
      <p:sp>
        <p:nvSpPr>
          <p:cNvPr id="7" name="Title 1">
            <a:extLst>
              <a:ext uri="{FF2B5EF4-FFF2-40B4-BE49-F238E27FC236}">
                <a16:creationId xmlns:a16="http://schemas.microsoft.com/office/drawing/2014/main" id="{E5B42C3A-B51D-4B31-A40A-F11B455AC7F8}"/>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Evaluation Results: Visualization</a:t>
            </a:r>
          </a:p>
        </p:txBody>
      </p:sp>
      <p:pic>
        <p:nvPicPr>
          <p:cNvPr id="11" name="colorbar">
            <a:extLst>
              <a:ext uri="{FF2B5EF4-FFF2-40B4-BE49-F238E27FC236}">
                <a16:creationId xmlns:a16="http://schemas.microsoft.com/office/drawing/2014/main" id="{FFC04067-300D-460D-A7B7-C936554C0679}"/>
              </a:ext>
            </a:extLst>
          </p:cNvPr>
          <p:cNvPicPr>
            <a:picLocks noChangeAspect="1"/>
          </p:cNvPicPr>
          <p:nvPr/>
        </p:nvPicPr>
        <p:blipFill rotWithShape="1">
          <a:blip r:embed="rId2"/>
          <a:srcRect t="82251"/>
          <a:stretch/>
        </p:blipFill>
        <p:spPr>
          <a:xfrm>
            <a:off x="2923573" y="5012046"/>
            <a:ext cx="6294120" cy="821279"/>
          </a:xfrm>
          <a:prstGeom prst="rect">
            <a:avLst/>
          </a:prstGeom>
        </p:spPr>
      </p:pic>
      <p:pic>
        <p:nvPicPr>
          <p:cNvPr id="12" name="lower">
            <a:extLst>
              <a:ext uri="{FF2B5EF4-FFF2-40B4-BE49-F238E27FC236}">
                <a16:creationId xmlns:a16="http://schemas.microsoft.com/office/drawing/2014/main" id="{ED67922E-EF99-4848-91FE-728FE159F90A}"/>
              </a:ext>
            </a:extLst>
          </p:cNvPr>
          <p:cNvPicPr>
            <a:picLocks noChangeAspect="1"/>
          </p:cNvPicPr>
          <p:nvPr/>
        </p:nvPicPr>
        <p:blipFill rotWithShape="1">
          <a:blip r:embed="rId2"/>
          <a:srcRect l="4461" t="40705" b="18114"/>
          <a:stretch/>
        </p:blipFill>
        <p:spPr>
          <a:xfrm>
            <a:off x="6211019" y="2117710"/>
            <a:ext cx="6013349" cy="1905551"/>
          </a:xfrm>
          <a:prstGeom prst="rect">
            <a:avLst/>
          </a:prstGeom>
        </p:spPr>
      </p:pic>
      <p:pic>
        <p:nvPicPr>
          <p:cNvPr id="13" name="upper">
            <a:extLst>
              <a:ext uri="{FF2B5EF4-FFF2-40B4-BE49-F238E27FC236}">
                <a16:creationId xmlns:a16="http://schemas.microsoft.com/office/drawing/2014/main" id="{CB6EE988-B865-4083-ACA4-314E5F140ECE}"/>
              </a:ext>
            </a:extLst>
          </p:cNvPr>
          <p:cNvPicPr>
            <a:picLocks noChangeAspect="1"/>
          </p:cNvPicPr>
          <p:nvPr/>
        </p:nvPicPr>
        <p:blipFill rotWithShape="1">
          <a:blip r:embed="rId2"/>
          <a:srcRect b="58819"/>
          <a:stretch/>
        </p:blipFill>
        <p:spPr>
          <a:xfrm>
            <a:off x="-32368" y="2096444"/>
            <a:ext cx="6294120" cy="1905551"/>
          </a:xfrm>
          <a:prstGeom prst="rect">
            <a:avLst/>
          </a:prstGeom>
        </p:spPr>
      </p:pic>
      <p:grpSp>
        <p:nvGrpSpPr>
          <p:cNvPr id="18" name="组合 17">
            <a:extLst>
              <a:ext uri="{FF2B5EF4-FFF2-40B4-BE49-F238E27FC236}">
                <a16:creationId xmlns:a16="http://schemas.microsoft.com/office/drawing/2014/main" id="{EA7C750A-EBA7-45ED-B41D-4E47ADAB6D4D}"/>
              </a:ext>
            </a:extLst>
          </p:cNvPr>
          <p:cNvGrpSpPr/>
          <p:nvPr/>
        </p:nvGrpSpPr>
        <p:grpSpPr>
          <a:xfrm>
            <a:off x="376621" y="4105728"/>
            <a:ext cx="2759092" cy="347993"/>
            <a:chOff x="355600" y="3625702"/>
            <a:chExt cx="2759092" cy="347993"/>
          </a:xfrm>
        </p:grpSpPr>
        <p:sp>
          <p:nvSpPr>
            <p:cNvPr id="19" name="文本框 18">
              <a:extLst>
                <a:ext uri="{FF2B5EF4-FFF2-40B4-BE49-F238E27FC236}">
                  <a16:creationId xmlns:a16="http://schemas.microsoft.com/office/drawing/2014/main" id="{72D55D62-2945-41A9-8305-71B396E9771A}"/>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013FB0EE-E9EF-4376-B5F8-F054AAB9E00F}"/>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67E258C6-3E09-4545-928E-2FF5281FA965}"/>
              </a:ext>
            </a:extLst>
          </p:cNvPr>
          <p:cNvGrpSpPr/>
          <p:nvPr/>
        </p:nvGrpSpPr>
        <p:grpSpPr>
          <a:xfrm>
            <a:off x="3389679" y="4105728"/>
            <a:ext cx="2759092" cy="347993"/>
            <a:chOff x="355600" y="3625702"/>
            <a:chExt cx="2759092" cy="347993"/>
          </a:xfrm>
        </p:grpSpPr>
        <p:sp>
          <p:nvSpPr>
            <p:cNvPr id="22" name="文本框 21">
              <a:extLst>
                <a:ext uri="{FF2B5EF4-FFF2-40B4-BE49-F238E27FC236}">
                  <a16:creationId xmlns:a16="http://schemas.microsoft.com/office/drawing/2014/main" id="{9E4B217F-81FC-44AA-A1D8-A8C021CA0500}"/>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324F0CDA-AE48-497B-B9E3-47A0DD5BAB6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4" name="组合 23">
            <a:extLst>
              <a:ext uri="{FF2B5EF4-FFF2-40B4-BE49-F238E27FC236}">
                <a16:creationId xmlns:a16="http://schemas.microsoft.com/office/drawing/2014/main" id="{43F4A44F-69D1-4957-AC53-B80EA489166C}"/>
              </a:ext>
            </a:extLst>
          </p:cNvPr>
          <p:cNvGrpSpPr/>
          <p:nvPr/>
        </p:nvGrpSpPr>
        <p:grpSpPr>
          <a:xfrm>
            <a:off x="6366943" y="4105728"/>
            <a:ext cx="2759092" cy="347993"/>
            <a:chOff x="355600" y="3625702"/>
            <a:chExt cx="2759092" cy="347993"/>
          </a:xfrm>
        </p:grpSpPr>
        <p:sp>
          <p:nvSpPr>
            <p:cNvPr id="25" name="文本框 24">
              <a:extLst>
                <a:ext uri="{FF2B5EF4-FFF2-40B4-BE49-F238E27FC236}">
                  <a16:creationId xmlns:a16="http://schemas.microsoft.com/office/drawing/2014/main" id="{1EA81D3C-6AA1-4F10-B8F3-DB8C194EEDF8}"/>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96DB5526-2DF1-4CDB-9195-0C39293BB72E}"/>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7" name="组合 26">
            <a:extLst>
              <a:ext uri="{FF2B5EF4-FFF2-40B4-BE49-F238E27FC236}">
                <a16:creationId xmlns:a16="http://schemas.microsoft.com/office/drawing/2014/main" id="{296388E9-9EC1-41C7-B974-323631416633}"/>
              </a:ext>
            </a:extLst>
          </p:cNvPr>
          <p:cNvGrpSpPr/>
          <p:nvPr/>
        </p:nvGrpSpPr>
        <p:grpSpPr>
          <a:xfrm>
            <a:off x="9351521" y="4105728"/>
            <a:ext cx="2759092" cy="347993"/>
            <a:chOff x="355600" y="3625702"/>
            <a:chExt cx="2759092" cy="347993"/>
          </a:xfrm>
        </p:grpSpPr>
        <p:sp>
          <p:nvSpPr>
            <p:cNvPr id="28" name="文本框 27">
              <a:extLst>
                <a:ext uri="{FF2B5EF4-FFF2-40B4-BE49-F238E27FC236}">
                  <a16:creationId xmlns:a16="http://schemas.microsoft.com/office/drawing/2014/main" id="{800FB644-EC0A-482A-82D0-F96555BB8F69}"/>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BD76379A-E95E-4C1E-9588-B4D3BB5FB30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DBB06DF8-FC5C-400F-8D7B-ACDFF50771F6}"/>
              </a:ext>
            </a:extLst>
          </p:cNvPr>
          <p:cNvSpPr txBox="1"/>
          <p:nvPr/>
        </p:nvSpPr>
        <p:spPr>
          <a:xfrm>
            <a:off x="4138" y="1202834"/>
            <a:ext cx="12187861" cy="584775"/>
          </a:xfrm>
          <a:prstGeom prst="rect">
            <a:avLst/>
          </a:prstGeom>
          <a:noFill/>
        </p:spPr>
        <p:txBody>
          <a:bodyPr wrap="square">
            <a:spAutoFit/>
          </a:bodyPr>
          <a:lstStyle/>
          <a:p>
            <a:pPr indent="538163"/>
            <a:r>
              <a:rPr lang="en-US" altLang="zh-CN" sz="3200" dirty="0">
                <a:solidFill>
                  <a:schemeClr val="tx1">
                    <a:lumMod val="50000"/>
                    <a:lumOff val="50000"/>
                  </a:schemeClr>
                </a:solidFill>
                <a:latin typeface="Gill Sans Light" panose="020B0302020104020203" pitchFamily="34" charset="-79"/>
                <a:cs typeface="Gill Sans Light" panose="020B0302020104020203" pitchFamily="34" charset="-79"/>
              </a:rPr>
              <a:t>Resource utilization over time</a:t>
            </a:r>
          </a:p>
        </p:txBody>
      </p:sp>
    </p:spTree>
    <p:extLst>
      <p:ext uri="{BB962C8B-B14F-4D97-AF65-F5344CB8AC3E}">
        <p14:creationId xmlns:p14="http://schemas.microsoft.com/office/powerpoint/2010/main" val="266365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ppt_x</p:attrName>
                                        </p:attrNameLst>
                                      </p:cBhvr>
                                      <p:tavLst>
                                        <p:tav tm="0">
                                          <p:val>
                                            <p:strVal val="#ppt_x"/>
                                          </p:val>
                                        </p:tav>
                                        <p:tav tm="100000">
                                          <p:val>
                                            <p:strVal val="#ppt_x"/>
                                          </p:val>
                                        </p:tav>
                                      </p:tavLst>
                                    </p:anim>
                                    <p:anim calcmode="lin" valueType="num">
                                      <p:cBhvr>
                                        <p:cTn id="19" dur="25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anim calcmode="lin" valueType="num">
                                      <p:cBhvr>
                                        <p:cTn id="23" dur="250" fill="hold"/>
                                        <p:tgtEl>
                                          <p:spTgt spid="18"/>
                                        </p:tgtEl>
                                        <p:attrNameLst>
                                          <p:attrName>ppt_x</p:attrName>
                                        </p:attrNameLst>
                                      </p:cBhvr>
                                      <p:tavLst>
                                        <p:tav tm="0">
                                          <p:val>
                                            <p:strVal val="#ppt_x"/>
                                          </p:val>
                                        </p:tav>
                                        <p:tav tm="100000">
                                          <p:val>
                                            <p:strVal val="#ppt_x"/>
                                          </p:val>
                                        </p:tav>
                                      </p:tavLst>
                                    </p:anim>
                                    <p:anim calcmode="lin" valueType="num">
                                      <p:cBhvr>
                                        <p:cTn id="24" dur="25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anim calcmode="lin" valueType="num">
                                      <p:cBhvr>
                                        <p:cTn id="28" dur="250" fill="hold"/>
                                        <p:tgtEl>
                                          <p:spTgt spid="21"/>
                                        </p:tgtEl>
                                        <p:attrNameLst>
                                          <p:attrName>ppt_x</p:attrName>
                                        </p:attrNameLst>
                                      </p:cBhvr>
                                      <p:tavLst>
                                        <p:tav tm="0">
                                          <p:val>
                                            <p:strVal val="#ppt_x"/>
                                          </p:val>
                                        </p:tav>
                                        <p:tav tm="100000">
                                          <p:val>
                                            <p:strVal val="#ppt_x"/>
                                          </p:val>
                                        </p:tav>
                                      </p:tavLst>
                                    </p:anim>
                                    <p:anim calcmode="lin" valueType="num">
                                      <p:cBhvr>
                                        <p:cTn id="29" dur="25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50"/>
                                        <p:tgtEl>
                                          <p:spTgt spid="24"/>
                                        </p:tgtEl>
                                      </p:cBhvr>
                                    </p:animEffect>
                                    <p:anim calcmode="lin" valueType="num">
                                      <p:cBhvr>
                                        <p:cTn id="33" dur="250" fill="hold"/>
                                        <p:tgtEl>
                                          <p:spTgt spid="24"/>
                                        </p:tgtEl>
                                        <p:attrNameLst>
                                          <p:attrName>ppt_x</p:attrName>
                                        </p:attrNameLst>
                                      </p:cBhvr>
                                      <p:tavLst>
                                        <p:tav tm="0">
                                          <p:val>
                                            <p:strVal val="#ppt_x"/>
                                          </p:val>
                                        </p:tav>
                                        <p:tav tm="100000">
                                          <p:val>
                                            <p:strVal val="#ppt_x"/>
                                          </p:val>
                                        </p:tav>
                                      </p:tavLst>
                                    </p:anim>
                                    <p:anim calcmode="lin" valueType="num">
                                      <p:cBhvr>
                                        <p:cTn id="34" dur="25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3</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Tuning Today</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Hyperparameters</a:t>
            </a:r>
          </a:p>
          <a:p>
            <a:pPr lvl="1"/>
            <a:r>
              <a:rPr lang="en-US" altLang="zh-CN" dirty="0"/>
              <a:t># of layers/# of neurons</a:t>
            </a:r>
          </a:p>
          <a:p>
            <a:pPr lvl="1"/>
            <a:r>
              <a:rPr lang="en-US" altLang="zh-CN" dirty="0"/>
              <a:t>Dropout rate</a:t>
            </a:r>
          </a:p>
          <a:p>
            <a:pPr lvl="1"/>
            <a:r>
              <a:rPr lang="en-US" altLang="zh-CN" dirty="0"/>
              <a:t># of channels</a:t>
            </a:r>
          </a:p>
          <a:p>
            <a:pPr lvl="1"/>
            <a:r>
              <a:rPr lang="en-US" altLang="zh-CN" dirty="0"/>
              <a:t>Learning rate</a:t>
            </a:r>
          </a:p>
          <a:p>
            <a:pPr lvl="1"/>
            <a:r>
              <a:rPr lang="en-US" altLang="zh-CN" dirty="0"/>
              <a:t>Optimizer parameters</a:t>
            </a:r>
          </a:p>
          <a:p>
            <a:pPr lvl="1"/>
            <a:r>
              <a:rPr lang="en-US" altLang="zh-CN" dirty="0"/>
              <a:t>Etc.</a:t>
            </a:r>
          </a:p>
          <a:p>
            <a:pPr marL="0" indent="0">
              <a:buNone/>
            </a:pPr>
            <a:endParaRPr lang="en-US" altLang="zh-CN" dirty="0"/>
          </a:p>
          <a:p>
            <a:r>
              <a:rPr lang="en-US" altLang="zh-CN" dirty="0"/>
              <a:t>Non-differentiable &amp; high dimensional search space</a:t>
            </a:r>
          </a:p>
        </p:txBody>
      </p:sp>
    </p:spTree>
    <p:extLst>
      <p:ext uri="{BB962C8B-B14F-4D97-AF65-F5344CB8AC3E}">
        <p14:creationId xmlns:p14="http://schemas.microsoft.com/office/powerpoint/2010/main" val="17749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fade">
                                      <p:cBhvr>
                                        <p:cTn id="7" dur="250"/>
                                        <p:tgtEl>
                                          <p:spTgt spid="5">
                                            <p:txEl>
                                              <p:pRg st="8" end="8"/>
                                            </p:txEl>
                                          </p:spTgt>
                                        </p:tgtEl>
                                      </p:cBhvr>
                                    </p:animEffect>
                                    <p:anim calcmode="lin" valueType="num">
                                      <p:cBhvr>
                                        <p:cTn id="8" dur="25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4"/>
          </p:nvPr>
        </p:nvSpPr>
        <p:spPr/>
        <p:txBody>
          <a:bodyPr/>
          <a:lstStyle/>
          <a:p>
            <a:fld id="{AB784BE6-8AD8-2A49-BC7C-EB31A7D2B34C}" type="slidenum">
              <a:rPr lang="en-US" smtClean="0"/>
              <a:pPr/>
              <a:t>30</a:t>
            </a:fld>
            <a:endParaRPr lang="en-US"/>
          </a:p>
        </p:txBody>
      </p:sp>
      <p:pic>
        <p:nvPicPr>
          <p:cNvPr id="3" name="Picture 3" descr="Chart, treemap chart&#10;&#10;Description automatically generated">
            <a:extLst>
              <a:ext uri="{FF2B5EF4-FFF2-40B4-BE49-F238E27FC236}">
                <a16:creationId xmlns:a16="http://schemas.microsoft.com/office/drawing/2014/main" id="{E5AF02FA-478C-4337-AFBA-073052BAF976}"/>
              </a:ext>
            </a:extLst>
          </p:cNvPr>
          <p:cNvPicPr>
            <a:picLocks noChangeAspect="1"/>
          </p:cNvPicPr>
          <p:nvPr/>
        </p:nvPicPr>
        <p:blipFill rotWithShape="1">
          <a:blip r:embed="rId2"/>
          <a:srcRect b="57072"/>
          <a:stretch/>
        </p:blipFill>
        <p:spPr>
          <a:xfrm>
            <a:off x="9935" y="3835710"/>
            <a:ext cx="6292800" cy="1905552"/>
          </a:xfrm>
          <a:prstGeom prst="rect">
            <a:avLst/>
          </a:prstGeom>
        </p:spPr>
      </p:pic>
      <p:pic>
        <p:nvPicPr>
          <p:cNvPr id="11" name="colorbar">
            <a:extLst>
              <a:ext uri="{FF2B5EF4-FFF2-40B4-BE49-F238E27FC236}">
                <a16:creationId xmlns:a16="http://schemas.microsoft.com/office/drawing/2014/main" id="{FFC04067-300D-460D-A7B7-C936554C0679}"/>
              </a:ext>
            </a:extLst>
          </p:cNvPr>
          <p:cNvPicPr>
            <a:picLocks noChangeAspect="1"/>
          </p:cNvPicPr>
          <p:nvPr/>
        </p:nvPicPr>
        <p:blipFill rotWithShape="1">
          <a:blip r:embed="rId3"/>
          <a:srcRect t="82251"/>
          <a:stretch/>
        </p:blipFill>
        <p:spPr>
          <a:xfrm>
            <a:off x="2948940" y="6099886"/>
            <a:ext cx="6294120" cy="821279"/>
          </a:xfrm>
          <a:prstGeom prst="rect">
            <a:avLst/>
          </a:prstGeom>
        </p:spPr>
      </p:pic>
      <p:pic>
        <p:nvPicPr>
          <p:cNvPr id="12" name="lower">
            <a:extLst>
              <a:ext uri="{FF2B5EF4-FFF2-40B4-BE49-F238E27FC236}">
                <a16:creationId xmlns:a16="http://schemas.microsoft.com/office/drawing/2014/main" id="{ED67922E-EF99-4848-91FE-728FE159F90A}"/>
              </a:ext>
            </a:extLst>
          </p:cNvPr>
          <p:cNvPicPr>
            <a:picLocks noChangeAspect="1"/>
          </p:cNvPicPr>
          <p:nvPr/>
        </p:nvPicPr>
        <p:blipFill rotWithShape="1">
          <a:blip r:embed="rId3"/>
          <a:srcRect l="4461" t="40705" b="18114"/>
          <a:stretch/>
        </p:blipFill>
        <p:spPr>
          <a:xfrm>
            <a:off x="6211019" y="1909942"/>
            <a:ext cx="6013349" cy="1905551"/>
          </a:xfrm>
          <a:prstGeom prst="rect">
            <a:avLst/>
          </a:prstGeom>
        </p:spPr>
      </p:pic>
      <p:pic>
        <p:nvPicPr>
          <p:cNvPr id="13" name="upper">
            <a:extLst>
              <a:ext uri="{FF2B5EF4-FFF2-40B4-BE49-F238E27FC236}">
                <a16:creationId xmlns:a16="http://schemas.microsoft.com/office/drawing/2014/main" id="{CB6EE988-B865-4083-ACA4-314E5F140ECE}"/>
              </a:ext>
            </a:extLst>
          </p:cNvPr>
          <p:cNvPicPr>
            <a:picLocks noChangeAspect="1"/>
          </p:cNvPicPr>
          <p:nvPr/>
        </p:nvPicPr>
        <p:blipFill rotWithShape="1">
          <a:blip r:embed="rId3"/>
          <a:srcRect b="58819"/>
          <a:stretch/>
        </p:blipFill>
        <p:spPr>
          <a:xfrm>
            <a:off x="-32368" y="1888676"/>
            <a:ext cx="6294120" cy="1905551"/>
          </a:xfrm>
          <a:prstGeom prst="rect">
            <a:avLst/>
          </a:prstGeom>
        </p:spPr>
      </p:pic>
      <p:pic>
        <p:nvPicPr>
          <p:cNvPr id="15" name="Picture 3" descr="Chart, treemap chart&#10;&#10;Description automatically generated">
            <a:extLst>
              <a:ext uri="{FF2B5EF4-FFF2-40B4-BE49-F238E27FC236}">
                <a16:creationId xmlns:a16="http://schemas.microsoft.com/office/drawing/2014/main" id="{75325382-5979-4768-A4F1-74900BB89BB3}"/>
              </a:ext>
            </a:extLst>
          </p:cNvPr>
          <p:cNvPicPr>
            <a:picLocks noChangeAspect="1"/>
          </p:cNvPicPr>
          <p:nvPr/>
        </p:nvPicPr>
        <p:blipFill rotWithShape="1">
          <a:blip r:embed="rId2"/>
          <a:srcRect l="4796" t="41045" b="16120"/>
          <a:stretch/>
        </p:blipFill>
        <p:spPr>
          <a:xfrm>
            <a:off x="6277189" y="3844151"/>
            <a:ext cx="5991014" cy="1905551"/>
          </a:xfrm>
          <a:prstGeom prst="rect">
            <a:avLst/>
          </a:prstGeom>
        </p:spPr>
      </p:pic>
      <p:grpSp>
        <p:nvGrpSpPr>
          <p:cNvPr id="18" name="组合 17">
            <a:extLst>
              <a:ext uri="{FF2B5EF4-FFF2-40B4-BE49-F238E27FC236}">
                <a16:creationId xmlns:a16="http://schemas.microsoft.com/office/drawing/2014/main" id="{EA7C750A-EBA7-45ED-B41D-4E47ADAB6D4D}"/>
              </a:ext>
            </a:extLst>
          </p:cNvPr>
          <p:cNvGrpSpPr/>
          <p:nvPr/>
        </p:nvGrpSpPr>
        <p:grpSpPr>
          <a:xfrm>
            <a:off x="355600" y="5586110"/>
            <a:ext cx="2759092" cy="347993"/>
            <a:chOff x="355600" y="3625702"/>
            <a:chExt cx="2759092" cy="347993"/>
          </a:xfrm>
        </p:grpSpPr>
        <p:sp>
          <p:nvSpPr>
            <p:cNvPr id="19" name="文本框 18">
              <a:extLst>
                <a:ext uri="{FF2B5EF4-FFF2-40B4-BE49-F238E27FC236}">
                  <a16:creationId xmlns:a16="http://schemas.microsoft.com/office/drawing/2014/main" id="{72D55D62-2945-41A9-8305-71B396E9771A}"/>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013FB0EE-E9EF-4376-B5F8-F054AAB9E00F}"/>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67E258C6-3E09-4545-928E-2FF5281FA965}"/>
              </a:ext>
            </a:extLst>
          </p:cNvPr>
          <p:cNvGrpSpPr/>
          <p:nvPr/>
        </p:nvGrpSpPr>
        <p:grpSpPr>
          <a:xfrm>
            <a:off x="3368658" y="5586110"/>
            <a:ext cx="2759092" cy="347993"/>
            <a:chOff x="355600" y="3625702"/>
            <a:chExt cx="2759092" cy="347993"/>
          </a:xfrm>
        </p:grpSpPr>
        <p:sp>
          <p:nvSpPr>
            <p:cNvPr id="22" name="文本框 21">
              <a:extLst>
                <a:ext uri="{FF2B5EF4-FFF2-40B4-BE49-F238E27FC236}">
                  <a16:creationId xmlns:a16="http://schemas.microsoft.com/office/drawing/2014/main" id="{9E4B217F-81FC-44AA-A1D8-A8C021CA0500}"/>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324F0CDA-AE48-497B-B9E3-47A0DD5BAB6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4" name="组合 23">
            <a:extLst>
              <a:ext uri="{FF2B5EF4-FFF2-40B4-BE49-F238E27FC236}">
                <a16:creationId xmlns:a16="http://schemas.microsoft.com/office/drawing/2014/main" id="{43F4A44F-69D1-4957-AC53-B80EA489166C}"/>
              </a:ext>
            </a:extLst>
          </p:cNvPr>
          <p:cNvGrpSpPr/>
          <p:nvPr/>
        </p:nvGrpSpPr>
        <p:grpSpPr>
          <a:xfrm>
            <a:off x="6345922" y="5586110"/>
            <a:ext cx="2759092" cy="347993"/>
            <a:chOff x="355600" y="3625702"/>
            <a:chExt cx="2759092" cy="347993"/>
          </a:xfrm>
        </p:grpSpPr>
        <p:sp>
          <p:nvSpPr>
            <p:cNvPr id="25" name="文本框 24">
              <a:extLst>
                <a:ext uri="{FF2B5EF4-FFF2-40B4-BE49-F238E27FC236}">
                  <a16:creationId xmlns:a16="http://schemas.microsoft.com/office/drawing/2014/main" id="{1EA81D3C-6AA1-4F10-B8F3-DB8C194EEDF8}"/>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96DB5526-2DF1-4CDB-9195-0C39293BB72E}"/>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7" name="组合 26">
            <a:extLst>
              <a:ext uri="{FF2B5EF4-FFF2-40B4-BE49-F238E27FC236}">
                <a16:creationId xmlns:a16="http://schemas.microsoft.com/office/drawing/2014/main" id="{296388E9-9EC1-41C7-B974-323631416633}"/>
              </a:ext>
            </a:extLst>
          </p:cNvPr>
          <p:cNvGrpSpPr/>
          <p:nvPr/>
        </p:nvGrpSpPr>
        <p:grpSpPr>
          <a:xfrm>
            <a:off x="9330500" y="5586110"/>
            <a:ext cx="2759092" cy="347993"/>
            <a:chOff x="355600" y="3625702"/>
            <a:chExt cx="2759092" cy="347993"/>
          </a:xfrm>
        </p:grpSpPr>
        <p:sp>
          <p:nvSpPr>
            <p:cNvPr id="28" name="文本框 27">
              <a:extLst>
                <a:ext uri="{FF2B5EF4-FFF2-40B4-BE49-F238E27FC236}">
                  <a16:creationId xmlns:a16="http://schemas.microsoft.com/office/drawing/2014/main" id="{800FB644-EC0A-482A-82D0-F96555BB8F69}"/>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BD76379A-E95E-4C1E-9588-B4D3BB5FB30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sp>
        <p:nvSpPr>
          <p:cNvPr id="30" name="Title 1">
            <a:extLst>
              <a:ext uri="{FF2B5EF4-FFF2-40B4-BE49-F238E27FC236}">
                <a16:creationId xmlns:a16="http://schemas.microsoft.com/office/drawing/2014/main" id="{B68373E2-2F9B-415E-9955-36BE135EB943}"/>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Evaluation Results: Visualization</a:t>
            </a:r>
          </a:p>
        </p:txBody>
      </p:sp>
      <p:sp>
        <p:nvSpPr>
          <p:cNvPr id="32" name="TextBox 31">
            <a:extLst>
              <a:ext uri="{FF2B5EF4-FFF2-40B4-BE49-F238E27FC236}">
                <a16:creationId xmlns:a16="http://schemas.microsoft.com/office/drawing/2014/main" id="{D7ECC893-2AA2-4D8D-BC97-8B1714D1F502}"/>
              </a:ext>
            </a:extLst>
          </p:cNvPr>
          <p:cNvSpPr txBox="1"/>
          <p:nvPr/>
        </p:nvSpPr>
        <p:spPr>
          <a:xfrm>
            <a:off x="4138" y="1202834"/>
            <a:ext cx="12187861" cy="584775"/>
          </a:xfrm>
          <a:prstGeom prst="rect">
            <a:avLst/>
          </a:prstGeom>
          <a:noFill/>
        </p:spPr>
        <p:txBody>
          <a:bodyPr wrap="square">
            <a:spAutoFit/>
          </a:bodyPr>
          <a:lstStyle/>
          <a:p>
            <a:pPr indent="538163"/>
            <a:r>
              <a:rPr lang="en-US" altLang="zh-CN" sz="3200" dirty="0">
                <a:solidFill>
                  <a:schemeClr val="tx1">
                    <a:lumMod val="50000"/>
                    <a:lumOff val="50000"/>
                  </a:schemeClr>
                </a:solidFill>
                <a:latin typeface="Gill Sans Light" panose="020B0302020104020203" pitchFamily="34" charset="-79"/>
                <a:cs typeface="Gill Sans Light" panose="020B0302020104020203" pitchFamily="34" charset="-79"/>
              </a:rPr>
              <a:t>Resource utilization over time</a:t>
            </a:r>
          </a:p>
        </p:txBody>
      </p:sp>
    </p:spTree>
    <p:extLst>
      <p:ext uri="{BB962C8B-B14F-4D97-AF65-F5344CB8AC3E}">
        <p14:creationId xmlns:p14="http://schemas.microsoft.com/office/powerpoint/2010/main" val="110989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31</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Conclusion</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Fluid</a:t>
            </a:r>
          </a:p>
          <a:p>
            <a:pPr lvl="1"/>
            <a:r>
              <a:rPr lang="en-US" altLang="zh-CN" dirty="0"/>
              <a:t>Hyperparameter tuning execution engine</a:t>
            </a:r>
          </a:p>
          <a:p>
            <a:pPr lvl="1"/>
            <a:r>
              <a:rPr lang="en-US" altLang="zh-CN" dirty="0"/>
              <a:t>Can be combined with most tuning algorithms</a:t>
            </a:r>
          </a:p>
          <a:p>
            <a:pPr lvl="1"/>
            <a:r>
              <a:rPr lang="en-US" altLang="zh-CN" dirty="0"/>
              <a:t>Improve utilization and end-to-end tuning time</a:t>
            </a:r>
          </a:p>
          <a:p>
            <a:r>
              <a:rPr lang="en-US" altLang="zh-CN" dirty="0"/>
              <a:t>Open source</a:t>
            </a:r>
          </a:p>
          <a:p>
            <a:pPr lvl="1"/>
            <a:r>
              <a:rPr lang="en-US" altLang="zh-CN" dirty="0">
                <a:latin typeface="Gill Sans Light" panose="020B0302020104020203" pitchFamily="34" charset="-79"/>
                <a:ea typeface="Gill Sans" charset="0"/>
                <a:cs typeface="Gill Sans Light" panose="020B0302020104020203" pitchFamily="34" charset="-79"/>
                <a:hlinkClick r:id="rId3"/>
              </a:rPr>
              <a:t>https://github.com/SymbioticLab/fluid</a:t>
            </a:r>
            <a:endParaRPr lang="en-US" altLang="zh-CN" dirty="0">
              <a:latin typeface="Gill Sans Light" panose="020B0302020104020203" pitchFamily="34" charset="-79"/>
              <a:ea typeface="Gill Sans" charset="0"/>
              <a:cs typeface="Gill Sans Light" panose="020B0302020104020203" pitchFamily="34" charset="-79"/>
            </a:endParaRPr>
          </a:p>
          <a:p>
            <a:r>
              <a:rPr lang="en-US" altLang="zh-CN" dirty="0">
                <a:latin typeface="Gill Sans Light" panose="020B0302020104020203" pitchFamily="34" charset="-79"/>
                <a:ea typeface="Gill Sans" charset="0"/>
                <a:cs typeface="Gill Sans Light" panose="020B0302020104020203" pitchFamily="34" charset="-79"/>
              </a:rPr>
              <a:t>Q&amp;A</a:t>
            </a:r>
          </a:p>
          <a:p>
            <a:pPr lvl="1"/>
            <a:endParaRPr lang="en-US" altLang="zh-CN" dirty="0"/>
          </a:p>
        </p:txBody>
      </p:sp>
      <p:pic>
        <p:nvPicPr>
          <p:cNvPr id="6" name="Picture 7">
            <a:extLst>
              <a:ext uri="{FF2B5EF4-FFF2-40B4-BE49-F238E27FC236}">
                <a16:creationId xmlns:a16="http://schemas.microsoft.com/office/drawing/2014/main" id="{DA2C7FCA-6151-4ED8-91E2-458040ECA4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1456" y="5492794"/>
            <a:ext cx="3441469" cy="914400"/>
          </a:xfrm>
          <a:prstGeom prst="rect">
            <a:avLst/>
          </a:prstGeom>
        </p:spPr>
      </p:pic>
      <p:pic>
        <p:nvPicPr>
          <p:cNvPr id="7" name="Picture 11">
            <a:extLst>
              <a:ext uri="{FF2B5EF4-FFF2-40B4-BE49-F238E27FC236}">
                <a16:creationId xmlns:a16="http://schemas.microsoft.com/office/drawing/2014/main" id="{87E12383-4B29-4ADE-9C89-02F9CB2DB6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89616" y="5629954"/>
            <a:ext cx="3184473" cy="640080"/>
          </a:xfrm>
          <a:prstGeom prst="rect">
            <a:avLst/>
          </a:prstGeom>
        </p:spPr>
      </p:pic>
    </p:spTree>
    <p:extLst>
      <p:ext uri="{BB962C8B-B14F-4D97-AF65-F5344CB8AC3E}">
        <p14:creationId xmlns:p14="http://schemas.microsoft.com/office/powerpoint/2010/main" val="248890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250"/>
                                        <p:tgtEl>
                                          <p:spTgt spid="5">
                                            <p:txEl>
                                              <p:pRg st="6" end="6"/>
                                            </p:txEl>
                                          </p:spTgt>
                                        </p:tgtEl>
                                      </p:cBhvr>
                                    </p:animEffect>
                                    <p:anim calcmode="lin" valueType="num">
                                      <p:cBhvr>
                                        <p:cTn id="8" dur="2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4</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Tuning Today</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4"/>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Evaluation of hyperparameters is time/resource consuming</a:t>
            </a:r>
          </a:p>
          <a:p>
            <a:pPr lvl="1"/>
            <a:r>
              <a:rPr lang="en-US" altLang="zh-CN" dirty="0"/>
              <a:t>train a model to know if it works</a:t>
            </a:r>
          </a:p>
          <a:p>
            <a:endParaRPr lang="en-US" altLang="zh-CN" dirty="0"/>
          </a:p>
          <a:p>
            <a:r>
              <a:rPr lang="en-US" altLang="zh-CN" dirty="0"/>
              <a:t>Many algorithms &amp; techniques</a:t>
            </a:r>
          </a:p>
          <a:p>
            <a:pPr lvl="1"/>
            <a:r>
              <a:rPr lang="en-US" altLang="zh-CN" dirty="0"/>
              <a:t>Random/Grid</a:t>
            </a:r>
          </a:p>
          <a:p>
            <a:pPr lvl="1"/>
            <a:r>
              <a:rPr lang="en-US" altLang="zh-CN" dirty="0"/>
              <a:t>Model-based config generation</a:t>
            </a:r>
          </a:p>
          <a:p>
            <a:pPr lvl="1"/>
            <a:r>
              <a:rPr lang="en-US" altLang="zh-CN" dirty="0"/>
              <a:t>Early stopping/successive halving</a:t>
            </a:r>
          </a:p>
          <a:p>
            <a:pPr lvl="1"/>
            <a:r>
              <a:rPr lang="en-US" altLang="zh-CN" dirty="0"/>
              <a:t>Many others</a:t>
            </a:r>
          </a:p>
        </p:txBody>
      </p:sp>
    </p:spTree>
    <p:extLst>
      <p:ext uri="{BB962C8B-B14F-4D97-AF65-F5344CB8AC3E}">
        <p14:creationId xmlns:p14="http://schemas.microsoft.com/office/powerpoint/2010/main" val="379509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50"/>
                                        <p:tgtEl>
                                          <p:spTgt spid="5">
                                            <p:txEl>
                                              <p:pRg st="1" end="1"/>
                                            </p:txEl>
                                          </p:spTgt>
                                        </p:tgtEl>
                                      </p:cBhvr>
                                    </p:animEffect>
                                    <p:anim calcmode="lin" valueType="num">
                                      <p:cBhvr>
                                        <p:cTn id="13"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50"/>
                                        <p:tgtEl>
                                          <p:spTgt spid="5">
                                            <p:txEl>
                                              <p:pRg st="3" end="3"/>
                                            </p:txEl>
                                          </p:spTgt>
                                        </p:tgtEl>
                                      </p:cBhvr>
                                    </p:animEffect>
                                    <p:anim calcmode="lin" valueType="num">
                                      <p:cBhvr>
                                        <p:cTn id="20"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250" fill="hold"/>
                                        <p:tgtEl>
                                          <p:spTgt spid="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250"/>
                                        <p:tgtEl>
                                          <p:spTgt spid="5">
                                            <p:txEl>
                                              <p:pRg st="4" end="4"/>
                                            </p:txEl>
                                          </p:spTgt>
                                        </p:tgtEl>
                                      </p:cBhvr>
                                    </p:animEffect>
                                    <p:anim calcmode="lin" valueType="num">
                                      <p:cBhvr>
                                        <p:cTn id="25"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25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250"/>
                                        <p:tgtEl>
                                          <p:spTgt spid="5">
                                            <p:txEl>
                                              <p:pRg st="5" end="5"/>
                                            </p:txEl>
                                          </p:spTgt>
                                        </p:tgtEl>
                                      </p:cBhvr>
                                    </p:animEffect>
                                    <p:anim calcmode="lin" valueType="num">
                                      <p:cBhvr>
                                        <p:cTn id="30" dur="2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25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250"/>
                                        <p:tgtEl>
                                          <p:spTgt spid="5">
                                            <p:txEl>
                                              <p:pRg st="6" end="6"/>
                                            </p:txEl>
                                          </p:spTgt>
                                        </p:tgtEl>
                                      </p:cBhvr>
                                    </p:animEffect>
                                    <p:anim calcmode="lin" valueType="num">
                                      <p:cBhvr>
                                        <p:cTn id="35" dur="2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25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40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250"/>
                                        <p:tgtEl>
                                          <p:spTgt spid="5">
                                            <p:txEl>
                                              <p:pRg st="7" end="7"/>
                                            </p:txEl>
                                          </p:spTgt>
                                        </p:tgtEl>
                                      </p:cBhvr>
                                    </p:animEffect>
                                    <p:anim calcmode="lin" valueType="num">
                                      <p:cBhvr>
                                        <p:cTn id="40" dur="25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25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5</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Tuning Today</a:t>
            </a:r>
          </a:p>
        </p:txBody>
      </p:sp>
      <p:sp>
        <p:nvSpPr>
          <p:cNvPr id="8" name="Rounded Rectangle 15">
            <a:extLst>
              <a:ext uri="{FF2B5EF4-FFF2-40B4-BE49-F238E27FC236}">
                <a16:creationId xmlns:a16="http://schemas.microsoft.com/office/drawing/2014/main" id="{24AF4457-6014-489E-B2AC-88EC5B272491}"/>
              </a:ext>
            </a:extLst>
          </p:cNvPr>
          <p:cNvSpPr/>
          <p:nvPr/>
        </p:nvSpPr>
        <p:spPr>
          <a:xfrm rot="16200000">
            <a:off x="7876234" y="2922487"/>
            <a:ext cx="2721562" cy="74371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2" name="Rounded Rectangle 3">
            <a:extLst>
              <a:ext uri="{FF2B5EF4-FFF2-40B4-BE49-F238E27FC236}">
                <a16:creationId xmlns:a16="http://schemas.microsoft.com/office/drawing/2014/main" id="{249C786A-FE48-49C0-8814-186DDE33AD53}"/>
              </a:ext>
            </a:extLst>
          </p:cNvPr>
          <p:cNvSpPr/>
          <p:nvPr/>
        </p:nvSpPr>
        <p:spPr>
          <a:xfrm>
            <a:off x="3241746" y="2432867"/>
            <a:ext cx="2765110"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4" name="Rounded Rectangle 16">
            <a:extLst>
              <a:ext uri="{FF2B5EF4-FFF2-40B4-BE49-F238E27FC236}">
                <a16:creationId xmlns:a16="http://schemas.microsoft.com/office/drawing/2014/main" id="{2C4B179E-7F5E-494E-9ABB-743F337346F3}"/>
              </a:ext>
            </a:extLst>
          </p:cNvPr>
          <p:cNvSpPr/>
          <p:nvPr/>
        </p:nvSpPr>
        <p:spPr>
          <a:xfrm>
            <a:off x="2583130" y="1933564"/>
            <a:ext cx="4082345" cy="2721562"/>
          </a:xfrm>
          <a:prstGeom prst="roundRect">
            <a:avLst>
              <a:gd name="adj" fmla="val 5855"/>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10">
            <a:extLst>
              <a:ext uri="{FF2B5EF4-FFF2-40B4-BE49-F238E27FC236}">
                <a16:creationId xmlns:a16="http://schemas.microsoft.com/office/drawing/2014/main" id="{1CC645C9-6B29-4F4E-A509-7BBFF0A9C81B}"/>
              </a:ext>
            </a:extLst>
          </p:cNvPr>
          <p:cNvSpPr/>
          <p:nvPr/>
        </p:nvSpPr>
        <p:spPr>
          <a:xfrm>
            <a:off x="2753225" y="19805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grpSp>
        <p:nvGrpSpPr>
          <p:cNvPr id="18" name="组合 17">
            <a:extLst>
              <a:ext uri="{FF2B5EF4-FFF2-40B4-BE49-F238E27FC236}">
                <a16:creationId xmlns:a16="http://schemas.microsoft.com/office/drawing/2014/main" id="{7C239D86-C469-49D2-A2CD-76EE4FCEB973}"/>
              </a:ext>
            </a:extLst>
          </p:cNvPr>
          <p:cNvGrpSpPr/>
          <p:nvPr/>
        </p:nvGrpSpPr>
        <p:grpSpPr>
          <a:xfrm>
            <a:off x="3715013" y="2976228"/>
            <a:ext cx="567972" cy="901980"/>
            <a:chOff x="3715013" y="2976228"/>
            <a:chExt cx="567972" cy="901980"/>
          </a:xfrm>
        </p:grpSpPr>
        <p:cxnSp>
          <p:nvCxnSpPr>
            <p:cNvPr id="16" name="Straight Arrow Connector 33">
              <a:extLst>
                <a:ext uri="{FF2B5EF4-FFF2-40B4-BE49-F238E27FC236}">
                  <a16:creationId xmlns:a16="http://schemas.microsoft.com/office/drawing/2014/main" id="{C53E5CD2-DE6E-4EBE-A444-B57157065B13}"/>
                </a:ext>
              </a:extLst>
            </p:cNvPr>
            <p:cNvCxnSpPr>
              <a:cxnSpLocks/>
            </p:cNvCxnSpPr>
            <p:nvPr/>
          </p:nvCxnSpPr>
          <p:spPr>
            <a:xfrm>
              <a:off x="4282985" y="29762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2" name="Oval 9">
              <a:extLst>
                <a:ext uri="{FF2B5EF4-FFF2-40B4-BE49-F238E27FC236}">
                  <a16:creationId xmlns:a16="http://schemas.microsoft.com/office/drawing/2014/main" id="{2DC97D90-C425-4C6F-95FE-500566C61E9C}"/>
                </a:ext>
              </a:extLst>
            </p:cNvPr>
            <p:cNvSpPr>
              <a:spLocks noChangeAspect="1"/>
            </p:cNvSpPr>
            <p:nvPr/>
          </p:nvSpPr>
          <p:spPr>
            <a:xfrm>
              <a:off x="3715013"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1</a:t>
              </a:r>
            </a:p>
          </p:txBody>
        </p:sp>
      </p:grpSp>
      <p:grpSp>
        <p:nvGrpSpPr>
          <p:cNvPr id="37" name="组合 36">
            <a:extLst>
              <a:ext uri="{FF2B5EF4-FFF2-40B4-BE49-F238E27FC236}">
                <a16:creationId xmlns:a16="http://schemas.microsoft.com/office/drawing/2014/main" id="{B482A436-A968-426C-A6D5-412A727016B8}"/>
              </a:ext>
            </a:extLst>
          </p:cNvPr>
          <p:cNvGrpSpPr/>
          <p:nvPr/>
        </p:nvGrpSpPr>
        <p:grpSpPr>
          <a:xfrm>
            <a:off x="4963472" y="2976228"/>
            <a:ext cx="559659" cy="901980"/>
            <a:chOff x="4963472" y="2976228"/>
            <a:chExt cx="559659" cy="901980"/>
          </a:xfrm>
        </p:grpSpPr>
        <p:cxnSp>
          <p:nvCxnSpPr>
            <p:cNvPr id="15" name="Straight Arrow Connector 12">
              <a:extLst>
                <a:ext uri="{FF2B5EF4-FFF2-40B4-BE49-F238E27FC236}">
                  <a16:creationId xmlns:a16="http://schemas.microsoft.com/office/drawing/2014/main" id="{167DC070-A460-4290-844D-7ADFCEF35A1E}"/>
                </a:ext>
              </a:extLst>
            </p:cNvPr>
            <p:cNvCxnSpPr>
              <a:cxnSpLocks/>
            </p:cNvCxnSpPr>
            <p:nvPr/>
          </p:nvCxnSpPr>
          <p:spPr>
            <a:xfrm flipV="1">
              <a:off x="4963472" y="29762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5" name="Oval 9">
              <a:extLst>
                <a:ext uri="{FF2B5EF4-FFF2-40B4-BE49-F238E27FC236}">
                  <a16:creationId xmlns:a16="http://schemas.microsoft.com/office/drawing/2014/main" id="{6BD2B809-C2FF-482F-99C4-00444600F03E}"/>
                </a:ext>
              </a:extLst>
            </p:cNvPr>
            <p:cNvSpPr>
              <a:spLocks noChangeAspect="1"/>
            </p:cNvSpPr>
            <p:nvPr/>
          </p:nvSpPr>
          <p:spPr>
            <a:xfrm>
              <a:off x="5198419"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4</a:t>
              </a:r>
            </a:p>
          </p:txBody>
        </p:sp>
      </p:grpSp>
      <p:grpSp>
        <p:nvGrpSpPr>
          <p:cNvPr id="36" name="组合 35">
            <a:extLst>
              <a:ext uri="{FF2B5EF4-FFF2-40B4-BE49-F238E27FC236}">
                <a16:creationId xmlns:a16="http://schemas.microsoft.com/office/drawing/2014/main" id="{C4B12364-80A1-4EEC-8BEE-545B4DF6C019}"/>
              </a:ext>
            </a:extLst>
          </p:cNvPr>
          <p:cNvGrpSpPr/>
          <p:nvPr/>
        </p:nvGrpSpPr>
        <p:grpSpPr>
          <a:xfrm>
            <a:off x="6892274" y="2568635"/>
            <a:ext cx="1843407" cy="502000"/>
            <a:chOff x="6892274" y="2568635"/>
            <a:chExt cx="1843407" cy="502000"/>
          </a:xfrm>
        </p:grpSpPr>
        <p:cxnSp>
          <p:nvCxnSpPr>
            <p:cNvPr id="10" name="Straight Arrow Connector 19">
              <a:extLst>
                <a:ext uri="{FF2B5EF4-FFF2-40B4-BE49-F238E27FC236}">
                  <a16:creationId xmlns:a16="http://schemas.microsoft.com/office/drawing/2014/main" id="{F4856D8B-E6AF-4B9B-B496-3D63D886C05B}"/>
                </a:ext>
              </a:extLst>
            </p:cNvPr>
            <p:cNvCxnSpPr>
              <a:cxnSpLocks/>
            </p:cNvCxnSpPr>
            <p:nvPr/>
          </p:nvCxnSpPr>
          <p:spPr>
            <a:xfrm rot="16200000" flipV="1">
              <a:off x="7813978" y="2148931"/>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31" name="Oval 9">
              <a:extLst>
                <a:ext uri="{FF2B5EF4-FFF2-40B4-BE49-F238E27FC236}">
                  <a16:creationId xmlns:a16="http://schemas.microsoft.com/office/drawing/2014/main" id="{ACEE01E8-945E-49C3-9EA4-6B4337836002}"/>
                </a:ext>
              </a:extLst>
            </p:cNvPr>
            <p:cNvSpPr>
              <a:spLocks noChangeAspect="1"/>
            </p:cNvSpPr>
            <p:nvPr/>
          </p:nvSpPr>
          <p:spPr>
            <a:xfrm>
              <a:off x="7651622" y="2568635"/>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3</a:t>
              </a:r>
            </a:p>
          </p:txBody>
        </p:sp>
      </p:grpSp>
      <p:grpSp>
        <p:nvGrpSpPr>
          <p:cNvPr id="35" name="组合 34">
            <a:extLst>
              <a:ext uri="{FF2B5EF4-FFF2-40B4-BE49-F238E27FC236}">
                <a16:creationId xmlns:a16="http://schemas.microsoft.com/office/drawing/2014/main" id="{A456E1D7-A1AE-43DA-92C0-FD7E49FA0BD9}"/>
              </a:ext>
            </a:extLst>
          </p:cNvPr>
          <p:cNvGrpSpPr/>
          <p:nvPr/>
        </p:nvGrpSpPr>
        <p:grpSpPr>
          <a:xfrm>
            <a:off x="6892274" y="3110455"/>
            <a:ext cx="1843407" cy="914229"/>
            <a:chOff x="6892274" y="3110455"/>
            <a:chExt cx="1843407" cy="914229"/>
          </a:xfrm>
        </p:grpSpPr>
        <p:cxnSp>
          <p:nvCxnSpPr>
            <p:cNvPr id="9" name="Straight Arrow Connector 14">
              <a:extLst>
                <a:ext uri="{FF2B5EF4-FFF2-40B4-BE49-F238E27FC236}">
                  <a16:creationId xmlns:a16="http://schemas.microsoft.com/office/drawing/2014/main" id="{20581CEC-A441-465A-B802-26ED9176F0B5}"/>
                </a:ext>
              </a:extLst>
            </p:cNvPr>
            <p:cNvCxnSpPr>
              <a:cxnSpLocks/>
            </p:cNvCxnSpPr>
            <p:nvPr/>
          </p:nvCxnSpPr>
          <p:spPr>
            <a:xfrm rot="16200000">
              <a:off x="7813978" y="2600980"/>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D9150B5-D127-4F64-ABD5-7508DD6DD83C}"/>
                </a:ext>
              </a:extLst>
            </p:cNvPr>
            <p:cNvSpPr txBox="1"/>
            <p:nvPr/>
          </p:nvSpPr>
          <p:spPr>
            <a:xfrm>
              <a:off x="7396546" y="3110455"/>
              <a:ext cx="833051" cy="369332"/>
            </a:xfrm>
            <a:prstGeom prst="rect">
              <a:avLst/>
            </a:prstGeom>
            <a:noFill/>
          </p:spPr>
          <p:txBody>
            <a:bodyPr wrap="square">
              <a:spAutoFit/>
            </a:bodyPr>
            <a:lstStyle/>
            <a:p>
              <a:r>
                <a:rPr lang="en-US" altLang="zh-CN" b="1" dirty="0">
                  <a:latin typeface="Gill Sans" panose="020B0502020104020203" pitchFamily="34" charset="-79"/>
                  <a:cs typeface="Gill Sans" panose="020B0502020104020203" pitchFamily="34" charset="-79"/>
                </a:rPr>
                <a:t>trials</a:t>
              </a:r>
              <a:endParaRPr lang="zh-CN" altLang="en-US" dirty="0">
                <a:latin typeface="Gill Sans" panose="020B0502020104020203" pitchFamily="34" charset="-79"/>
                <a:cs typeface="Gill Sans" panose="020B0502020104020203" pitchFamily="34" charset="-79"/>
              </a:endParaRPr>
            </a:p>
          </p:txBody>
        </p:sp>
        <p:sp>
          <p:nvSpPr>
            <p:cNvPr id="32" name="Oval 9">
              <a:extLst>
                <a:ext uri="{FF2B5EF4-FFF2-40B4-BE49-F238E27FC236}">
                  <a16:creationId xmlns:a16="http://schemas.microsoft.com/office/drawing/2014/main" id="{2164DFD2-0CE4-40C6-A6B1-DCC9475639B4}"/>
                </a:ext>
              </a:extLst>
            </p:cNvPr>
            <p:cNvSpPr>
              <a:spLocks noChangeAspect="1"/>
            </p:cNvSpPr>
            <p:nvPr/>
          </p:nvSpPr>
          <p:spPr>
            <a:xfrm>
              <a:off x="7651622" y="369997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2</a:t>
              </a:r>
            </a:p>
          </p:txBody>
        </p:sp>
      </p:grpSp>
      <p:sp>
        <p:nvSpPr>
          <p:cNvPr id="13" name="Rounded Rectangle 5">
            <a:extLst>
              <a:ext uri="{FF2B5EF4-FFF2-40B4-BE49-F238E27FC236}">
                <a16:creationId xmlns:a16="http://schemas.microsoft.com/office/drawing/2014/main" id="{5ADBDC03-BFCB-4D26-A51B-6659CC53472C}"/>
              </a:ext>
            </a:extLst>
          </p:cNvPr>
          <p:cNvSpPr/>
          <p:nvPr/>
        </p:nvSpPr>
        <p:spPr>
          <a:xfrm>
            <a:off x="2900643" y="3967974"/>
            <a:ext cx="3447316"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0" name="文本框 39">
            <a:extLst>
              <a:ext uri="{FF2B5EF4-FFF2-40B4-BE49-F238E27FC236}">
                <a16:creationId xmlns:a16="http://schemas.microsoft.com/office/drawing/2014/main" id="{AA2EF339-3E50-4FB0-8D6E-C18AFBD6D9C4}"/>
              </a:ext>
            </a:extLst>
          </p:cNvPr>
          <p:cNvSpPr txBox="1"/>
          <p:nvPr/>
        </p:nvSpPr>
        <p:spPr>
          <a:xfrm>
            <a:off x="2900643" y="4003964"/>
            <a:ext cx="3447316"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spTree>
    <p:extLst>
      <p:ext uri="{BB962C8B-B14F-4D97-AF65-F5344CB8AC3E}">
        <p14:creationId xmlns:p14="http://schemas.microsoft.com/office/powerpoint/2010/main" val="205281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250"/>
                                        <p:tgtEl>
                                          <p:spTgt spid="18"/>
                                        </p:tgtEl>
                                      </p:cBhvr>
                                    </p:animEffect>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anim calcmode="lin" valueType="num">
                                      <p:cBhvr>
                                        <p:cTn id="19" dur="250" fill="hold"/>
                                        <p:tgtEl>
                                          <p:spTgt spid="13"/>
                                        </p:tgtEl>
                                        <p:attrNameLst>
                                          <p:attrName>ppt_x</p:attrName>
                                        </p:attrNameLst>
                                      </p:cBhvr>
                                      <p:tavLst>
                                        <p:tav tm="0">
                                          <p:val>
                                            <p:strVal val="#ppt_x"/>
                                          </p:val>
                                        </p:tav>
                                        <p:tav tm="100000">
                                          <p:val>
                                            <p:strVal val="#ppt_x"/>
                                          </p:val>
                                        </p:tav>
                                      </p:tavLst>
                                    </p:anim>
                                    <p:anim calcmode="lin" valueType="num">
                                      <p:cBhvr>
                                        <p:cTn id="20" dur="25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250"/>
                                        <p:tgtEl>
                                          <p:spTgt spid="40"/>
                                        </p:tgtEl>
                                      </p:cBhvr>
                                    </p:animEffect>
                                    <p:anim calcmode="lin" valueType="num">
                                      <p:cBhvr>
                                        <p:cTn id="24" dur="250" fill="hold"/>
                                        <p:tgtEl>
                                          <p:spTgt spid="40"/>
                                        </p:tgtEl>
                                        <p:attrNameLst>
                                          <p:attrName>ppt_x</p:attrName>
                                        </p:attrNameLst>
                                      </p:cBhvr>
                                      <p:tavLst>
                                        <p:tav tm="0">
                                          <p:val>
                                            <p:strVal val="#ppt_x"/>
                                          </p:val>
                                        </p:tav>
                                        <p:tav tm="100000">
                                          <p:val>
                                            <p:strVal val="#ppt_x"/>
                                          </p:val>
                                        </p:tav>
                                      </p:tavLst>
                                    </p:anim>
                                    <p:anim calcmode="lin" valueType="num">
                                      <p:cBhvr>
                                        <p:cTn id="25"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250"/>
                                        <p:tgtEl>
                                          <p:spTgt spid="36"/>
                                        </p:tgtEl>
                                      </p:cBhvr>
                                    </p:animEffect>
                                  </p:childTnLst>
                                </p:cTn>
                              </p:par>
                            </p:childTnLst>
                          </p:cTn>
                        </p:par>
                        <p:par>
                          <p:cTn id="36" fill="hold">
                            <p:stCondLst>
                              <p:cond delay="25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6</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Hyperparameter Tuning Today</a:t>
            </a:r>
          </a:p>
        </p:txBody>
      </p:sp>
      <p:sp>
        <p:nvSpPr>
          <p:cNvPr id="8" name="Rounded Rectangle 15">
            <a:extLst>
              <a:ext uri="{FF2B5EF4-FFF2-40B4-BE49-F238E27FC236}">
                <a16:creationId xmlns:a16="http://schemas.microsoft.com/office/drawing/2014/main" id="{24AF4457-6014-489E-B2AC-88EC5B272491}"/>
              </a:ext>
            </a:extLst>
          </p:cNvPr>
          <p:cNvSpPr/>
          <p:nvPr/>
        </p:nvSpPr>
        <p:spPr>
          <a:xfrm rot="16200000">
            <a:off x="7876234" y="2922487"/>
            <a:ext cx="2721562" cy="74371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2" name="Rounded Rectangle 3">
            <a:extLst>
              <a:ext uri="{FF2B5EF4-FFF2-40B4-BE49-F238E27FC236}">
                <a16:creationId xmlns:a16="http://schemas.microsoft.com/office/drawing/2014/main" id="{249C786A-FE48-49C0-8814-186DDE33AD53}"/>
              </a:ext>
            </a:extLst>
          </p:cNvPr>
          <p:cNvSpPr/>
          <p:nvPr/>
        </p:nvSpPr>
        <p:spPr>
          <a:xfrm>
            <a:off x="3241746" y="2432867"/>
            <a:ext cx="2765110"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3" name="Rounded Rectangle 5">
            <a:extLst>
              <a:ext uri="{FF2B5EF4-FFF2-40B4-BE49-F238E27FC236}">
                <a16:creationId xmlns:a16="http://schemas.microsoft.com/office/drawing/2014/main" id="{5ADBDC03-BFCB-4D26-A51B-6659CC53472C}"/>
              </a:ext>
            </a:extLst>
          </p:cNvPr>
          <p:cNvSpPr/>
          <p:nvPr/>
        </p:nvSpPr>
        <p:spPr>
          <a:xfrm>
            <a:off x="2900643" y="3967974"/>
            <a:ext cx="3447316" cy="45359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14" name="Rounded Rectangle 16">
            <a:extLst>
              <a:ext uri="{FF2B5EF4-FFF2-40B4-BE49-F238E27FC236}">
                <a16:creationId xmlns:a16="http://schemas.microsoft.com/office/drawing/2014/main" id="{2C4B179E-7F5E-494E-9ABB-743F337346F3}"/>
              </a:ext>
            </a:extLst>
          </p:cNvPr>
          <p:cNvSpPr/>
          <p:nvPr/>
        </p:nvSpPr>
        <p:spPr>
          <a:xfrm>
            <a:off x="2583130" y="1933564"/>
            <a:ext cx="4082345" cy="2721562"/>
          </a:xfrm>
          <a:prstGeom prst="roundRect">
            <a:avLst>
              <a:gd name="adj" fmla="val 5855"/>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10">
            <a:extLst>
              <a:ext uri="{FF2B5EF4-FFF2-40B4-BE49-F238E27FC236}">
                <a16:creationId xmlns:a16="http://schemas.microsoft.com/office/drawing/2014/main" id="{1CC645C9-6B29-4F4E-A509-7BBFF0A9C81B}"/>
              </a:ext>
            </a:extLst>
          </p:cNvPr>
          <p:cNvSpPr/>
          <p:nvPr/>
        </p:nvSpPr>
        <p:spPr>
          <a:xfrm>
            <a:off x="2753225" y="19805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grpSp>
        <p:nvGrpSpPr>
          <p:cNvPr id="18" name="组合 17">
            <a:extLst>
              <a:ext uri="{FF2B5EF4-FFF2-40B4-BE49-F238E27FC236}">
                <a16:creationId xmlns:a16="http://schemas.microsoft.com/office/drawing/2014/main" id="{7C239D86-C469-49D2-A2CD-76EE4FCEB973}"/>
              </a:ext>
            </a:extLst>
          </p:cNvPr>
          <p:cNvGrpSpPr/>
          <p:nvPr/>
        </p:nvGrpSpPr>
        <p:grpSpPr>
          <a:xfrm>
            <a:off x="3715013" y="2976228"/>
            <a:ext cx="567972" cy="901980"/>
            <a:chOff x="3715013" y="2976228"/>
            <a:chExt cx="567972" cy="901980"/>
          </a:xfrm>
        </p:grpSpPr>
        <p:cxnSp>
          <p:nvCxnSpPr>
            <p:cNvPr id="16" name="Straight Arrow Connector 33">
              <a:extLst>
                <a:ext uri="{FF2B5EF4-FFF2-40B4-BE49-F238E27FC236}">
                  <a16:creationId xmlns:a16="http://schemas.microsoft.com/office/drawing/2014/main" id="{C53E5CD2-DE6E-4EBE-A444-B57157065B13}"/>
                </a:ext>
              </a:extLst>
            </p:cNvPr>
            <p:cNvCxnSpPr>
              <a:cxnSpLocks/>
            </p:cNvCxnSpPr>
            <p:nvPr/>
          </p:nvCxnSpPr>
          <p:spPr>
            <a:xfrm>
              <a:off x="4282985" y="29762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2" name="Oval 9">
              <a:extLst>
                <a:ext uri="{FF2B5EF4-FFF2-40B4-BE49-F238E27FC236}">
                  <a16:creationId xmlns:a16="http://schemas.microsoft.com/office/drawing/2014/main" id="{2DC97D90-C425-4C6F-95FE-500566C61E9C}"/>
                </a:ext>
              </a:extLst>
            </p:cNvPr>
            <p:cNvSpPr>
              <a:spLocks noChangeAspect="1"/>
            </p:cNvSpPr>
            <p:nvPr/>
          </p:nvSpPr>
          <p:spPr>
            <a:xfrm>
              <a:off x="3715013"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1</a:t>
              </a:r>
            </a:p>
          </p:txBody>
        </p:sp>
      </p:grpSp>
      <p:grpSp>
        <p:nvGrpSpPr>
          <p:cNvPr id="37" name="组合 36">
            <a:extLst>
              <a:ext uri="{FF2B5EF4-FFF2-40B4-BE49-F238E27FC236}">
                <a16:creationId xmlns:a16="http://schemas.microsoft.com/office/drawing/2014/main" id="{B482A436-A968-426C-A6D5-412A727016B8}"/>
              </a:ext>
            </a:extLst>
          </p:cNvPr>
          <p:cNvGrpSpPr/>
          <p:nvPr/>
        </p:nvGrpSpPr>
        <p:grpSpPr>
          <a:xfrm>
            <a:off x="4963472" y="2976228"/>
            <a:ext cx="559659" cy="901980"/>
            <a:chOff x="4963472" y="2976228"/>
            <a:chExt cx="559659" cy="901980"/>
          </a:xfrm>
        </p:grpSpPr>
        <p:cxnSp>
          <p:nvCxnSpPr>
            <p:cNvPr id="15" name="Straight Arrow Connector 12">
              <a:extLst>
                <a:ext uri="{FF2B5EF4-FFF2-40B4-BE49-F238E27FC236}">
                  <a16:creationId xmlns:a16="http://schemas.microsoft.com/office/drawing/2014/main" id="{167DC070-A460-4290-844D-7ADFCEF35A1E}"/>
                </a:ext>
              </a:extLst>
            </p:cNvPr>
            <p:cNvCxnSpPr>
              <a:cxnSpLocks/>
            </p:cNvCxnSpPr>
            <p:nvPr/>
          </p:nvCxnSpPr>
          <p:spPr>
            <a:xfrm flipV="1">
              <a:off x="4963472" y="2976228"/>
              <a:ext cx="0" cy="901980"/>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5" name="Oval 9">
              <a:extLst>
                <a:ext uri="{FF2B5EF4-FFF2-40B4-BE49-F238E27FC236}">
                  <a16:creationId xmlns:a16="http://schemas.microsoft.com/office/drawing/2014/main" id="{6BD2B809-C2FF-482F-99C4-00444600F03E}"/>
                </a:ext>
              </a:extLst>
            </p:cNvPr>
            <p:cNvSpPr>
              <a:spLocks noChangeAspect="1"/>
            </p:cNvSpPr>
            <p:nvPr/>
          </p:nvSpPr>
          <p:spPr>
            <a:xfrm>
              <a:off x="5198419"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4</a:t>
              </a:r>
            </a:p>
          </p:txBody>
        </p:sp>
      </p:grpSp>
      <p:grpSp>
        <p:nvGrpSpPr>
          <p:cNvPr id="36" name="组合 35">
            <a:extLst>
              <a:ext uri="{FF2B5EF4-FFF2-40B4-BE49-F238E27FC236}">
                <a16:creationId xmlns:a16="http://schemas.microsoft.com/office/drawing/2014/main" id="{C4B12364-80A1-4EEC-8BEE-545B4DF6C019}"/>
              </a:ext>
            </a:extLst>
          </p:cNvPr>
          <p:cNvGrpSpPr/>
          <p:nvPr/>
        </p:nvGrpSpPr>
        <p:grpSpPr>
          <a:xfrm>
            <a:off x="6892274" y="2568635"/>
            <a:ext cx="1843407" cy="502000"/>
            <a:chOff x="6892274" y="2568635"/>
            <a:chExt cx="1843407" cy="502000"/>
          </a:xfrm>
        </p:grpSpPr>
        <p:cxnSp>
          <p:nvCxnSpPr>
            <p:cNvPr id="10" name="Straight Arrow Connector 19">
              <a:extLst>
                <a:ext uri="{FF2B5EF4-FFF2-40B4-BE49-F238E27FC236}">
                  <a16:creationId xmlns:a16="http://schemas.microsoft.com/office/drawing/2014/main" id="{F4856D8B-E6AF-4B9B-B496-3D63D886C05B}"/>
                </a:ext>
              </a:extLst>
            </p:cNvPr>
            <p:cNvCxnSpPr>
              <a:cxnSpLocks/>
            </p:cNvCxnSpPr>
            <p:nvPr/>
          </p:nvCxnSpPr>
          <p:spPr>
            <a:xfrm rot="16200000" flipV="1">
              <a:off x="7813978" y="2148931"/>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31" name="Oval 9">
              <a:extLst>
                <a:ext uri="{FF2B5EF4-FFF2-40B4-BE49-F238E27FC236}">
                  <a16:creationId xmlns:a16="http://schemas.microsoft.com/office/drawing/2014/main" id="{ACEE01E8-945E-49C3-9EA4-6B4337836002}"/>
                </a:ext>
              </a:extLst>
            </p:cNvPr>
            <p:cNvSpPr>
              <a:spLocks noChangeAspect="1"/>
            </p:cNvSpPr>
            <p:nvPr/>
          </p:nvSpPr>
          <p:spPr>
            <a:xfrm>
              <a:off x="7651622" y="2568635"/>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3</a:t>
              </a:r>
            </a:p>
          </p:txBody>
        </p:sp>
      </p:grpSp>
      <p:grpSp>
        <p:nvGrpSpPr>
          <p:cNvPr id="35" name="组合 34">
            <a:extLst>
              <a:ext uri="{FF2B5EF4-FFF2-40B4-BE49-F238E27FC236}">
                <a16:creationId xmlns:a16="http://schemas.microsoft.com/office/drawing/2014/main" id="{A456E1D7-A1AE-43DA-92C0-FD7E49FA0BD9}"/>
              </a:ext>
            </a:extLst>
          </p:cNvPr>
          <p:cNvGrpSpPr/>
          <p:nvPr/>
        </p:nvGrpSpPr>
        <p:grpSpPr>
          <a:xfrm>
            <a:off x="6892274" y="3110455"/>
            <a:ext cx="1843407" cy="914229"/>
            <a:chOff x="6892274" y="3110455"/>
            <a:chExt cx="1843407" cy="914229"/>
          </a:xfrm>
        </p:grpSpPr>
        <p:cxnSp>
          <p:nvCxnSpPr>
            <p:cNvPr id="9" name="Straight Arrow Connector 14">
              <a:extLst>
                <a:ext uri="{FF2B5EF4-FFF2-40B4-BE49-F238E27FC236}">
                  <a16:creationId xmlns:a16="http://schemas.microsoft.com/office/drawing/2014/main" id="{20581CEC-A441-465A-B802-26ED9176F0B5}"/>
                </a:ext>
              </a:extLst>
            </p:cNvPr>
            <p:cNvCxnSpPr>
              <a:cxnSpLocks/>
            </p:cNvCxnSpPr>
            <p:nvPr/>
          </p:nvCxnSpPr>
          <p:spPr>
            <a:xfrm rot="16200000">
              <a:off x="7813978" y="2600980"/>
              <a:ext cx="0" cy="1843407"/>
            </a:xfrm>
            <a:prstGeom prst="straightConnector1">
              <a:avLst/>
            </a:prstGeom>
            <a:ln w="508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D9150B5-D127-4F64-ABD5-7508DD6DD83C}"/>
                </a:ext>
              </a:extLst>
            </p:cNvPr>
            <p:cNvSpPr txBox="1"/>
            <p:nvPr/>
          </p:nvSpPr>
          <p:spPr>
            <a:xfrm>
              <a:off x="7396546" y="3110455"/>
              <a:ext cx="833051" cy="369332"/>
            </a:xfrm>
            <a:prstGeom prst="rect">
              <a:avLst/>
            </a:prstGeom>
            <a:noFill/>
          </p:spPr>
          <p:txBody>
            <a:bodyPr wrap="square">
              <a:spAutoFit/>
            </a:bodyPr>
            <a:lstStyle/>
            <a:p>
              <a:r>
                <a:rPr lang="en-US" altLang="zh-CN" b="1" dirty="0">
                  <a:latin typeface="Gill Sans" panose="020B0502020104020203" pitchFamily="34" charset="-79"/>
                  <a:cs typeface="Gill Sans" panose="020B0502020104020203" pitchFamily="34" charset="-79"/>
                </a:rPr>
                <a:t>trials</a:t>
              </a:r>
              <a:endParaRPr lang="zh-CN" altLang="en-US" dirty="0">
                <a:latin typeface="Gill Sans" panose="020B0502020104020203" pitchFamily="34" charset="-79"/>
                <a:cs typeface="Gill Sans" panose="020B0502020104020203" pitchFamily="34" charset="-79"/>
              </a:endParaRPr>
            </a:p>
          </p:txBody>
        </p:sp>
        <p:sp>
          <p:nvSpPr>
            <p:cNvPr id="32" name="Oval 9">
              <a:extLst>
                <a:ext uri="{FF2B5EF4-FFF2-40B4-BE49-F238E27FC236}">
                  <a16:creationId xmlns:a16="http://schemas.microsoft.com/office/drawing/2014/main" id="{2164DFD2-0CE4-40C6-A6B1-DCC9475639B4}"/>
                </a:ext>
              </a:extLst>
            </p:cNvPr>
            <p:cNvSpPr>
              <a:spLocks noChangeAspect="1"/>
            </p:cNvSpPr>
            <p:nvPr/>
          </p:nvSpPr>
          <p:spPr>
            <a:xfrm>
              <a:off x="7651622" y="369997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Times New Roman" panose="02020603050405020304" pitchFamily="18" charset="0"/>
                  <a:cs typeface="Times New Roman" panose="02020603050405020304" pitchFamily="18" charset="0"/>
                </a:rPr>
                <a:t>2</a:t>
              </a:r>
            </a:p>
          </p:txBody>
        </p:sp>
      </p:grpSp>
      <p:sp>
        <p:nvSpPr>
          <p:cNvPr id="23" name="内容占位符 2">
            <a:extLst>
              <a:ext uri="{FF2B5EF4-FFF2-40B4-BE49-F238E27FC236}">
                <a16:creationId xmlns:a16="http://schemas.microsoft.com/office/drawing/2014/main" id="{3FE13A67-29B4-45C4-9756-9CB03FD35951}"/>
              </a:ext>
            </a:extLst>
          </p:cNvPr>
          <p:cNvSpPr txBox="1">
            <a:spLocks/>
          </p:cNvSpPr>
          <p:nvPr/>
        </p:nvSpPr>
        <p:spPr>
          <a:xfrm>
            <a:off x="838200" y="5045980"/>
            <a:ext cx="10515600" cy="1130983"/>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Direct</a:t>
            </a:r>
            <a:r>
              <a:rPr lang="en-US" altLang="zh-CN" dirty="0"/>
              <a:t> interaction with the cluster to execute </a:t>
            </a:r>
            <a:r>
              <a:rPr lang="en-US" altLang="zh-CN" b="1" dirty="0"/>
              <a:t>trials</a:t>
            </a:r>
          </a:p>
          <a:p>
            <a:r>
              <a:rPr lang="en-US" altLang="zh-CN" dirty="0"/>
              <a:t>Trials gets executed in FIFO order</a:t>
            </a:r>
            <a:endParaRPr lang="zh-CN" altLang="en-US" dirty="0"/>
          </a:p>
        </p:txBody>
      </p:sp>
      <p:sp>
        <p:nvSpPr>
          <p:cNvPr id="27" name="文本框 26">
            <a:extLst>
              <a:ext uri="{FF2B5EF4-FFF2-40B4-BE49-F238E27FC236}">
                <a16:creationId xmlns:a16="http://schemas.microsoft.com/office/drawing/2014/main" id="{C3AFF722-2EE5-4919-8FD8-942C10100027}"/>
              </a:ext>
            </a:extLst>
          </p:cNvPr>
          <p:cNvSpPr txBox="1"/>
          <p:nvPr/>
        </p:nvSpPr>
        <p:spPr>
          <a:xfrm>
            <a:off x="2900643" y="4003964"/>
            <a:ext cx="2169832"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sp>
        <p:nvSpPr>
          <p:cNvPr id="29" name="文本框 28">
            <a:extLst>
              <a:ext uri="{FF2B5EF4-FFF2-40B4-BE49-F238E27FC236}">
                <a16:creationId xmlns:a16="http://schemas.microsoft.com/office/drawing/2014/main" id="{E7B32B6D-1BBA-4144-A08B-2F7B54BFCFC5}"/>
              </a:ext>
            </a:extLst>
          </p:cNvPr>
          <p:cNvSpPr txBox="1"/>
          <p:nvPr/>
        </p:nvSpPr>
        <p:spPr>
          <a:xfrm>
            <a:off x="3975100" y="4002335"/>
            <a:ext cx="2372859"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&amp; </a:t>
            </a:r>
            <a:r>
              <a:rPr lang="en-US" altLang="zh-CN" sz="2000" b="1" dirty="0">
                <a:solidFill>
                  <a:srgbClr val="FF5700"/>
                </a:solidFill>
                <a:latin typeface="Gill Sans Light" panose="020B0302020104020203" pitchFamily="34" charset="-79"/>
                <a:cs typeface="Gill Sans Light" panose="020B0302020104020203" pitchFamily="34" charset="-79"/>
              </a:rPr>
              <a:t>Execution</a:t>
            </a:r>
            <a:endParaRPr lang="zh-CN" altLang="en-US" sz="2000" b="1" dirty="0">
              <a:solidFill>
                <a:srgbClr val="FF5700"/>
              </a:solidFill>
            </a:endParaRPr>
          </a:p>
        </p:txBody>
      </p:sp>
    </p:spTree>
    <p:extLst>
      <p:ext uri="{BB962C8B-B14F-4D97-AF65-F5344CB8AC3E}">
        <p14:creationId xmlns:p14="http://schemas.microsoft.com/office/powerpoint/2010/main" val="6732722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250"/>
                                        <p:tgtEl>
                                          <p:spTgt spid="23">
                                            <p:txEl>
                                              <p:pRg st="0" end="0"/>
                                            </p:txEl>
                                          </p:spTgt>
                                        </p:tgtEl>
                                      </p:cBhvr>
                                    </p:animEffect>
                                    <p:anim calcmode="lin" valueType="num">
                                      <p:cBhvr>
                                        <p:cTn id="8"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250"/>
                                        <p:tgtEl>
                                          <p:spTgt spid="23">
                                            <p:txEl>
                                              <p:pRg st="1" end="1"/>
                                            </p:txEl>
                                          </p:spTgt>
                                        </p:tgtEl>
                                      </p:cBhvr>
                                    </p:animEffect>
                                    <p:anim calcmode="lin" valueType="num">
                                      <p:cBhvr>
                                        <p:cTn id="15" dur="25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7</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Trials Execution</a:t>
            </a:r>
          </a:p>
        </p:txBody>
      </p:sp>
      <p:pic>
        <p:nvPicPr>
          <p:cNvPr id="6" name="colorbar">
            <a:extLst>
              <a:ext uri="{FF2B5EF4-FFF2-40B4-BE49-F238E27FC236}">
                <a16:creationId xmlns:a16="http://schemas.microsoft.com/office/drawing/2014/main" id="{6956BE93-FCCC-449A-88EB-1EDEC65C3665}"/>
              </a:ext>
            </a:extLst>
          </p:cNvPr>
          <p:cNvPicPr>
            <a:picLocks noChangeAspect="1"/>
          </p:cNvPicPr>
          <p:nvPr/>
        </p:nvPicPr>
        <p:blipFill rotWithShape="1">
          <a:blip r:embed="rId3"/>
          <a:srcRect t="82251"/>
          <a:stretch/>
        </p:blipFill>
        <p:spPr>
          <a:xfrm>
            <a:off x="2948940" y="6099886"/>
            <a:ext cx="6294120" cy="821279"/>
          </a:xfrm>
          <a:prstGeom prst="rect">
            <a:avLst/>
          </a:prstGeom>
        </p:spPr>
      </p:pic>
      <p:pic>
        <p:nvPicPr>
          <p:cNvPr id="8" name="lower">
            <a:extLst>
              <a:ext uri="{FF2B5EF4-FFF2-40B4-BE49-F238E27FC236}">
                <a16:creationId xmlns:a16="http://schemas.microsoft.com/office/drawing/2014/main" id="{9B521F3F-587F-40BD-A55F-0360412BD2F4}"/>
              </a:ext>
            </a:extLst>
          </p:cNvPr>
          <p:cNvPicPr>
            <a:picLocks noChangeAspect="1"/>
          </p:cNvPicPr>
          <p:nvPr/>
        </p:nvPicPr>
        <p:blipFill rotWithShape="1">
          <a:blip r:embed="rId3"/>
          <a:srcRect l="4461" t="40705" b="18114"/>
          <a:stretch/>
        </p:blipFill>
        <p:spPr>
          <a:xfrm>
            <a:off x="6211019" y="2512769"/>
            <a:ext cx="6013349" cy="1905551"/>
          </a:xfrm>
          <a:prstGeom prst="rect">
            <a:avLst/>
          </a:prstGeom>
        </p:spPr>
      </p:pic>
      <p:pic>
        <p:nvPicPr>
          <p:cNvPr id="9" name="upper">
            <a:extLst>
              <a:ext uri="{FF2B5EF4-FFF2-40B4-BE49-F238E27FC236}">
                <a16:creationId xmlns:a16="http://schemas.microsoft.com/office/drawing/2014/main" id="{23F33208-9B06-4898-9AD6-2CB38B66A14B}"/>
              </a:ext>
            </a:extLst>
          </p:cNvPr>
          <p:cNvPicPr>
            <a:picLocks noChangeAspect="1"/>
          </p:cNvPicPr>
          <p:nvPr/>
        </p:nvPicPr>
        <p:blipFill rotWithShape="1">
          <a:blip r:embed="rId3"/>
          <a:srcRect b="58819"/>
          <a:stretch/>
        </p:blipFill>
        <p:spPr>
          <a:xfrm>
            <a:off x="-32368" y="2491503"/>
            <a:ext cx="6294120" cy="1905551"/>
          </a:xfrm>
          <a:prstGeom prst="rect">
            <a:avLst/>
          </a:prstGeom>
        </p:spPr>
      </p:pic>
      <p:grpSp>
        <p:nvGrpSpPr>
          <p:cNvPr id="14" name="组合 13">
            <a:extLst>
              <a:ext uri="{FF2B5EF4-FFF2-40B4-BE49-F238E27FC236}">
                <a16:creationId xmlns:a16="http://schemas.microsoft.com/office/drawing/2014/main" id="{FDAF72CA-5434-4BC9-8354-AF06A6D1C36D}"/>
              </a:ext>
            </a:extLst>
          </p:cNvPr>
          <p:cNvGrpSpPr/>
          <p:nvPr/>
        </p:nvGrpSpPr>
        <p:grpSpPr>
          <a:xfrm>
            <a:off x="355600" y="4470202"/>
            <a:ext cx="2759092" cy="347993"/>
            <a:chOff x="355600" y="3625702"/>
            <a:chExt cx="2759092" cy="347993"/>
          </a:xfrm>
        </p:grpSpPr>
        <p:sp>
          <p:nvSpPr>
            <p:cNvPr id="5" name="文本框 4">
              <a:extLst>
                <a:ext uri="{FF2B5EF4-FFF2-40B4-BE49-F238E27FC236}">
                  <a16:creationId xmlns:a16="http://schemas.microsoft.com/office/drawing/2014/main" id="{01943B20-A776-436B-BF03-B4C2A7E480B1}"/>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E23D2220-8A54-4A81-9064-32A8A817D60D}"/>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15" name="组合 14">
            <a:extLst>
              <a:ext uri="{FF2B5EF4-FFF2-40B4-BE49-F238E27FC236}">
                <a16:creationId xmlns:a16="http://schemas.microsoft.com/office/drawing/2014/main" id="{63F4394F-A4C4-4999-BE82-274281EB9859}"/>
              </a:ext>
            </a:extLst>
          </p:cNvPr>
          <p:cNvGrpSpPr/>
          <p:nvPr/>
        </p:nvGrpSpPr>
        <p:grpSpPr>
          <a:xfrm>
            <a:off x="3368658" y="4470202"/>
            <a:ext cx="2759092" cy="347993"/>
            <a:chOff x="355600" y="3625702"/>
            <a:chExt cx="2759092" cy="347993"/>
          </a:xfrm>
        </p:grpSpPr>
        <p:sp>
          <p:nvSpPr>
            <p:cNvPr id="16" name="文本框 15">
              <a:extLst>
                <a:ext uri="{FF2B5EF4-FFF2-40B4-BE49-F238E27FC236}">
                  <a16:creationId xmlns:a16="http://schemas.microsoft.com/office/drawing/2014/main" id="{F5DC75CE-B1EC-41ED-B176-0DF05C747AA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025FBE77-104C-46E3-99AA-FBCB7A365324}"/>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18" name="组合 17">
            <a:extLst>
              <a:ext uri="{FF2B5EF4-FFF2-40B4-BE49-F238E27FC236}">
                <a16:creationId xmlns:a16="http://schemas.microsoft.com/office/drawing/2014/main" id="{8255FE38-C792-4F60-A2A5-BF1F64E505B2}"/>
              </a:ext>
            </a:extLst>
          </p:cNvPr>
          <p:cNvGrpSpPr/>
          <p:nvPr/>
        </p:nvGrpSpPr>
        <p:grpSpPr>
          <a:xfrm>
            <a:off x="6345922" y="4470202"/>
            <a:ext cx="2759092" cy="347993"/>
            <a:chOff x="355600" y="3625702"/>
            <a:chExt cx="2759092" cy="347993"/>
          </a:xfrm>
        </p:grpSpPr>
        <p:sp>
          <p:nvSpPr>
            <p:cNvPr id="19" name="文本框 18">
              <a:extLst>
                <a:ext uri="{FF2B5EF4-FFF2-40B4-BE49-F238E27FC236}">
                  <a16:creationId xmlns:a16="http://schemas.microsoft.com/office/drawing/2014/main" id="{136DB4A0-E954-49FC-9D56-9FE7E17F0E9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0C7A41B6-6434-4268-BDA6-D9820135E50E}"/>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2EDDDFE9-8703-4A3B-8B5B-E5DB71A20334}"/>
              </a:ext>
            </a:extLst>
          </p:cNvPr>
          <p:cNvGrpSpPr/>
          <p:nvPr/>
        </p:nvGrpSpPr>
        <p:grpSpPr>
          <a:xfrm>
            <a:off x="9330500" y="4470202"/>
            <a:ext cx="2759092" cy="347993"/>
            <a:chOff x="355600" y="3625702"/>
            <a:chExt cx="2759092" cy="347993"/>
          </a:xfrm>
        </p:grpSpPr>
        <p:sp>
          <p:nvSpPr>
            <p:cNvPr id="22" name="文本框 21">
              <a:extLst>
                <a:ext uri="{FF2B5EF4-FFF2-40B4-BE49-F238E27FC236}">
                  <a16:creationId xmlns:a16="http://schemas.microsoft.com/office/drawing/2014/main" id="{CBAA616F-6F61-4110-B4FA-0DA5F9652B6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2F5C3C83-7A50-4E4F-A306-7891081D2F25}"/>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49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anim calcmode="lin" valueType="num">
                                      <p:cBhvr>
                                        <p:cTn id="18" dur="250" fill="hold"/>
                                        <p:tgtEl>
                                          <p:spTgt spid="14"/>
                                        </p:tgtEl>
                                        <p:attrNameLst>
                                          <p:attrName>ppt_x</p:attrName>
                                        </p:attrNameLst>
                                      </p:cBhvr>
                                      <p:tavLst>
                                        <p:tav tm="0">
                                          <p:val>
                                            <p:strVal val="#ppt_x"/>
                                          </p:val>
                                        </p:tav>
                                        <p:tav tm="100000">
                                          <p:val>
                                            <p:strVal val="#ppt_x"/>
                                          </p:val>
                                        </p:tav>
                                      </p:tavLst>
                                    </p:anim>
                                    <p:anim calcmode="lin" valueType="num">
                                      <p:cBhvr>
                                        <p:cTn id="19" dur="25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anim calcmode="lin" valueType="num">
                                      <p:cBhvr>
                                        <p:cTn id="23" dur="250" fill="hold"/>
                                        <p:tgtEl>
                                          <p:spTgt spid="15"/>
                                        </p:tgtEl>
                                        <p:attrNameLst>
                                          <p:attrName>ppt_x</p:attrName>
                                        </p:attrNameLst>
                                      </p:cBhvr>
                                      <p:tavLst>
                                        <p:tav tm="0">
                                          <p:val>
                                            <p:strVal val="#ppt_x"/>
                                          </p:val>
                                        </p:tav>
                                        <p:tav tm="100000">
                                          <p:val>
                                            <p:strVal val="#ppt_x"/>
                                          </p:val>
                                        </p:tav>
                                      </p:tavLst>
                                    </p:anim>
                                    <p:anim calcmode="lin" valueType="num">
                                      <p:cBhvr>
                                        <p:cTn id="24" dur="2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anim calcmode="lin" valueType="num">
                                      <p:cBhvr>
                                        <p:cTn id="28" dur="250" fill="hold"/>
                                        <p:tgtEl>
                                          <p:spTgt spid="18"/>
                                        </p:tgtEl>
                                        <p:attrNameLst>
                                          <p:attrName>ppt_x</p:attrName>
                                        </p:attrNameLst>
                                      </p:cBhvr>
                                      <p:tavLst>
                                        <p:tav tm="0">
                                          <p:val>
                                            <p:strVal val="#ppt_x"/>
                                          </p:val>
                                        </p:tav>
                                        <p:tav tm="100000">
                                          <p:val>
                                            <p:strVal val="#ppt_x"/>
                                          </p:val>
                                        </p:tav>
                                      </p:tavLst>
                                    </p:anim>
                                    <p:anim calcmode="lin" valueType="num">
                                      <p:cBhvr>
                                        <p:cTn id="29" dur="25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anim calcmode="lin" valueType="num">
                                      <p:cBhvr>
                                        <p:cTn id="33" dur="250" fill="hold"/>
                                        <p:tgtEl>
                                          <p:spTgt spid="21"/>
                                        </p:tgtEl>
                                        <p:attrNameLst>
                                          <p:attrName>ppt_x</p:attrName>
                                        </p:attrNameLst>
                                      </p:cBhvr>
                                      <p:tavLst>
                                        <p:tav tm="0">
                                          <p:val>
                                            <p:strVal val="#ppt_x"/>
                                          </p:val>
                                        </p:tav>
                                        <p:tav tm="100000">
                                          <p:val>
                                            <p:strVal val="#ppt_x"/>
                                          </p:val>
                                        </p:tav>
                                      </p:tavLst>
                                    </p:anim>
                                    <p:anim calcmode="lin" valueType="num">
                                      <p:cBhvr>
                                        <p:cTn id="34" dur="25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anim calcmode="lin" valueType="num">
                                      <p:cBhvr>
                                        <p:cTn id="38" dur="250" fill="hold"/>
                                        <p:tgtEl>
                                          <p:spTgt spid="6"/>
                                        </p:tgtEl>
                                        <p:attrNameLst>
                                          <p:attrName>ppt_x</p:attrName>
                                        </p:attrNameLst>
                                      </p:cBhvr>
                                      <p:tavLst>
                                        <p:tav tm="0">
                                          <p:val>
                                            <p:strVal val="#ppt_x"/>
                                          </p:val>
                                        </p:tav>
                                        <p:tav tm="100000">
                                          <p:val>
                                            <p:strVal val="#ppt_x"/>
                                          </p:val>
                                        </p:tav>
                                      </p:tavLst>
                                    </p:anim>
                                    <p:anim calcmode="lin" valueType="num">
                                      <p:cBhvr>
                                        <p:cTn id="3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8</a:t>
            </a:fld>
            <a:endParaRPr lang="en-US"/>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altLang="zh-CN" dirty="0"/>
              <a:t>Trials Execution</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199" y="1376363"/>
            <a:ext cx="10512379"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Lack of elasticity reduces utilization</a:t>
            </a:r>
          </a:p>
          <a:p>
            <a:pPr lvl="1"/>
            <a:r>
              <a:rPr lang="en-US" altLang="zh-CN" dirty="0"/>
              <a:t>Existing trials can not easily use new idle workers</a:t>
            </a:r>
          </a:p>
          <a:p>
            <a:r>
              <a:rPr lang="en-US" altLang="zh-CN" dirty="0"/>
              <a:t>High utilization != useful work</a:t>
            </a:r>
          </a:p>
          <a:p>
            <a:pPr lvl="1"/>
            <a:r>
              <a:rPr lang="en-US" altLang="zh-CN" dirty="0"/>
              <a:t>Asynchronous Successive Halving (ASHA)</a:t>
            </a:r>
          </a:p>
          <a:p>
            <a:pPr lvl="2"/>
            <a:r>
              <a:rPr lang="en-US" altLang="zh-CN" sz="2400" dirty="0"/>
              <a:t>Trial concurrency == # of workers</a:t>
            </a:r>
          </a:p>
          <a:p>
            <a:pPr lvl="2"/>
            <a:r>
              <a:rPr lang="en-US" altLang="zh-CN" sz="2400" dirty="0"/>
              <a:t>Can not scale up beyond a certain # of workers</a:t>
            </a:r>
          </a:p>
          <a:p>
            <a:endParaRPr lang="en-US" altLang="zh-CN" sz="3200" dirty="0"/>
          </a:p>
          <a:p>
            <a:r>
              <a:rPr lang="en-US" altLang="zh-CN" b="1" i="1" dirty="0"/>
              <a:t>Yet another </a:t>
            </a:r>
            <a:r>
              <a:rPr lang="en-US" altLang="zh-CN" dirty="0"/>
              <a:t>hyperparameter tuning algorithm?</a:t>
            </a:r>
          </a:p>
          <a:p>
            <a:endParaRPr lang="zh-CN" altLang="en-US" dirty="0"/>
          </a:p>
        </p:txBody>
      </p:sp>
    </p:spTree>
    <p:extLst>
      <p:ext uri="{BB962C8B-B14F-4D97-AF65-F5344CB8AC3E}">
        <p14:creationId xmlns:p14="http://schemas.microsoft.com/office/powerpoint/2010/main" val="16339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50"/>
                                        <p:tgtEl>
                                          <p:spTgt spid="5">
                                            <p:txEl>
                                              <p:pRg st="1" end="1"/>
                                            </p:txEl>
                                          </p:spTgt>
                                        </p:tgtEl>
                                      </p:cBhvr>
                                    </p:animEffect>
                                    <p:anim calcmode="lin" valueType="num">
                                      <p:cBhvr>
                                        <p:cTn id="13"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10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250"/>
                                        <p:tgtEl>
                                          <p:spTgt spid="5">
                                            <p:txEl>
                                              <p:pRg st="2" end="2"/>
                                            </p:txEl>
                                          </p:spTgt>
                                        </p:tgtEl>
                                      </p:cBhvr>
                                    </p:animEffect>
                                    <p:anim calcmode="lin" valueType="num">
                                      <p:cBhvr>
                                        <p:cTn id="20"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250"/>
                                        <p:tgtEl>
                                          <p:spTgt spid="5">
                                            <p:txEl>
                                              <p:pRg st="3" end="3"/>
                                            </p:txEl>
                                          </p:spTgt>
                                        </p:tgtEl>
                                      </p:cBhvr>
                                    </p:animEffect>
                                    <p:anim calcmode="lin" valueType="num">
                                      <p:cBhvr>
                                        <p:cTn id="25"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250"/>
                                        <p:tgtEl>
                                          <p:spTgt spid="5">
                                            <p:txEl>
                                              <p:pRg st="4" end="4"/>
                                            </p:txEl>
                                          </p:spTgt>
                                        </p:tgtEl>
                                      </p:cBhvr>
                                    </p:animEffect>
                                    <p:anim calcmode="lin" valueType="num">
                                      <p:cBhvr>
                                        <p:cTn id="30"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250"/>
                                        <p:tgtEl>
                                          <p:spTgt spid="5">
                                            <p:txEl>
                                              <p:pRg st="5" end="5"/>
                                            </p:txEl>
                                          </p:spTgt>
                                        </p:tgtEl>
                                      </p:cBhvr>
                                    </p:animEffect>
                                    <p:anim calcmode="lin" valueType="num">
                                      <p:cBhvr>
                                        <p:cTn id="35" dur="2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6" dur="25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10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250"/>
                                        <p:tgtEl>
                                          <p:spTgt spid="5">
                                            <p:txEl>
                                              <p:pRg st="7" end="7"/>
                                            </p:txEl>
                                          </p:spTgt>
                                        </p:tgtEl>
                                      </p:cBhvr>
                                    </p:animEffect>
                                    <p:anim calcmode="lin" valueType="num">
                                      <p:cBhvr>
                                        <p:cTn id="42" dur="25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3" dur="25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4"/>
          </p:nvPr>
        </p:nvSpPr>
        <p:spPr/>
        <p:txBody>
          <a:bodyPr/>
          <a:lstStyle/>
          <a:p>
            <a:fld id="{AB784BE6-8AD8-2A49-BC7C-EB31A7D2B34C}" type="slidenum">
              <a:rPr lang="en-US" smtClean="0"/>
              <a:pPr/>
              <a:t>9</a:t>
            </a:fld>
            <a:endParaRPr lang="en-US" dirty="0"/>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Case Study: </a:t>
            </a:r>
            <a:r>
              <a:rPr lang="en-US" altLang="zh-CN" dirty="0"/>
              <a:t>Lack of Elasticity Reduces Util.</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Successive Halving (SHA)</a:t>
            </a:r>
          </a:p>
          <a:p>
            <a:pPr lvl="1"/>
            <a:r>
              <a:rPr lang="en-US" altLang="zh-CN" dirty="0"/>
              <a:t># of workers is static</a:t>
            </a:r>
          </a:p>
          <a:p>
            <a:pPr lvl="1"/>
            <a:r>
              <a:rPr lang="en-US" altLang="zh-CN" dirty="0"/>
              <a:t>Each trial uses one worker</a:t>
            </a:r>
          </a:p>
          <a:p>
            <a:pPr lvl="1"/>
            <a:r>
              <a:rPr lang="en-US" altLang="zh-CN" dirty="0"/>
              <a:t># of trials is diminishing</a:t>
            </a:r>
          </a:p>
        </p:txBody>
      </p:sp>
      <p:graphicFrame>
        <p:nvGraphicFramePr>
          <p:cNvPr id="3" name="表格 5">
            <a:extLst>
              <a:ext uri="{FF2B5EF4-FFF2-40B4-BE49-F238E27FC236}">
                <a16:creationId xmlns:a16="http://schemas.microsoft.com/office/drawing/2014/main" id="{8614F8CB-4996-4264-9CA3-531F43DF2A28}"/>
              </a:ext>
            </a:extLst>
          </p:cNvPr>
          <p:cNvGraphicFramePr>
            <a:graphicFrameLocks noGrp="1"/>
          </p:cNvGraphicFramePr>
          <p:nvPr>
            <p:extLst>
              <p:ext uri="{D42A27DB-BD31-4B8C-83A1-F6EECF244321}">
                <p14:modId xmlns:p14="http://schemas.microsoft.com/office/powerpoint/2010/main" val="1208575377"/>
              </p:ext>
            </p:extLst>
          </p:nvPr>
        </p:nvGraphicFramePr>
        <p:xfrm>
          <a:off x="6790259" y="3043234"/>
          <a:ext cx="4594584" cy="2743200"/>
        </p:xfrm>
        <a:graphic>
          <a:graphicData uri="http://schemas.openxmlformats.org/drawingml/2006/table">
            <a:tbl>
              <a:tblPr firstRow="1" bandRow="1">
                <a:tableStyleId>{2A488322-F2BA-4B5B-9748-0D474271808F}</a:tableStyleId>
              </a:tblPr>
              <a:tblGrid>
                <a:gridCol w="1660465">
                  <a:extLst>
                    <a:ext uri="{9D8B030D-6E8A-4147-A177-3AD203B41FA5}">
                      <a16:colId xmlns:a16="http://schemas.microsoft.com/office/drawing/2014/main" val="2209285681"/>
                    </a:ext>
                  </a:extLst>
                </a:gridCol>
                <a:gridCol w="1491858">
                  <a:extLst>
                    <a:ext uri="{9D8B030D-6E8A-4147-A177-3AD203B41FA5}">
                      <a16:colId xmlns:a16="http://schemas.microsoft.com/office/drawing/2014/main" val="1808548202"/>
                    </a:ext>
                  </a:extLst>
                </a:gridCol>
                <a:gridCol w="1442261">
                  <a:extLst>
                    <a:ext uri="{9D8B030D-6E8A-4147-A177-3AD203B41FA5}">
                      <a16:colId xmlns:a16="http://schemas.microsoft.com/office/drawing/2014/main" val="1130726011"/>
                    </a:ext>
                  </a:extLst>
                </a:gridCol>
              </a:tblGrid>
              <a:tr h="370840">
                <a:tc>
                  <a:txBody>
                    <a:bodyPr/>
                    <a:lstStyle/>
                    <a:p>
                      <a:pPr algn="ctr"/>
                      <a:r>
                        <a:rPr lang="en-US" altLang="zh-CN" sz="2400" b="0">
                          <a:latin typeface="Gill Sans" panose="020B0502020104020203" pitchFamily="34" charset="-79"/>
                          <a:cs typeface="Gill Sans" panose="020B0502020104020203" pitchFamily="34" charset="-79"/>
                        </a:rPr>
                        <a:t># Workers</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Utilization</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Runtime(s)</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extLst>
                  <a:ext uri="{0D108BD9-81ED-4DB2-BD59-A6C34878D82A}">
                    <a16:rowId xmlns:a16="http://schemas.microsoft.com/office/drawing/2014/main" val="1101240129"/>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81.2%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2356</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366751679"/>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4</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63.0%</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1432</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654388801"/>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8</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45.8%</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1073</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576512133"/>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16</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47.0%</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475</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423333414"/>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32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25.2%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432</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097666563"/>
                  </a:ext>
                </a:extLst>
              </a:tr>
            </a:tbl>
          </a:graphicData>
        </a:graphic>
      </p:graphicFrame>
      <p:sp>
        <p:nvSpPr>
          <p:cNvPr id="7" name="文本框 6">
            <a:extLst>
              <a:ext uri="{FF2B5EF4-FFF2-40B4-BE49-F238E27FC236}">
                <a16:creationId xmlns:a16="http://schemas.microsoft.com/office/drawing/2014/main" id="{043A33A8-3D1B-4787-B2E2-0B27A97C9B7F}"/>
              </a:ext>
            </a:extLst>
          </p:cNvPr>
          <p:cNvSpPr txBox="1"/>
          <p:nvPr/>
        </p:nvSpPr>
        <p:spPr>
          <a:xfrm>
            <a:off x="7395730" y="5832273"/>
            <a:ext cx="3383643" cy="736183"/>
          </a:xfrm>
          <a:prstGeom prst="rect">
            <a:avLst/>
          </a:prstGeom>
        </p:spPr>
        <p:txBody>
          <a:bodyPr/>
          <a:lstStyle>
            <a:defPPr>
              <a:defRPr lang="en-US"/>
            </a:defPPr>
            <a:lvl1pPr marL="228600" indent="-228600">
              <a:lnSpc>
                <a:spcPct val="90000"/>
              </a:lnSpc>
              <a:spcBef>
                <a:spcPct val="30000"/>
              </a:spcBef>
              <a:buFont typeface="Arial" panose="020B0604020202020204" pitchFamily="34" charset="0"/>
              <a:buChar char="•"/>
              <a:defRPr sz="2800">
                <a:latin typeface="Gill Sans Light"/>
                <a:cs typeface="Gill Sans Light"/>
              </a:defRPr>
            </a:lvl1pPr>
            <a:lvl2pPr marL="685800" lvl="1" indent="-228600">
              <a:lnSpc>
                <a:spcPct val="90000"/>
              </a:lnSpc>
              <a:spcBef>
                <a:spcPct val="30000"/>
              </a:spcBef>
              <a:buFont typeface="Arial" panose="020B0604020202020204" pitchFamily="34" charset="0"/>
              <a:buChar char="•"/>
              <a:defRPr sz="2400">
                <a:latin typeface="Gill Sans Light"/>
                <a:cs typeface="Gill Sans Light"/>
              </a:defRPr>
            </a:lvl2pPr>
            <a:lvl3pPr marL="1143000" indent="-228600">
              <a:lnSpc>
                <a:spcPct val="90000"/>
              </a:lnSpc>
              <a:spcBef>
                <a:spcPct val="30000"/>
              </a:spcBef>
              <a:buFont typeface="Arial" panose="020B0604020202020204" pitchFamily="34" charset="0"/>
              <a:buChar char="•"/>
              <a:defRPr sz="2000">
                <a:latin typeface="Gill Sans Light"/>
                <a:cs typeface="Gill Sans Light"/>
              </a:defRPr>
            </a:lvl3pPr>
            <a:lvl4pPr marL="1600200" indent="-228600">
              <a:lnSpc>
                <a:spcPct val="90000"/>
              </a:lnSpc>
              <a:spcBef>
                <a:spcPct val="30000"/>
              </a:spcBef>
              <a:buFont typeface="Arial" panose="020B0604020202020204" pitchFamily="34" charset="0"/>
              <a:buChar char="•"/>
              <a:defRPr>
                <a:latin typeface="Gill Sans Light"/>
                <a:cs typeface="Gill Sans Light"/>
              </a:defRPr>
            </a:lvl4pPr>
            <a:lvl5pPr marL="2057400" indent="-228600">
              <a:lnSpc>
                <a:spcPct val="90000"/>
              </a:lnSpc>
              <a:spcBef>
                <a:spcPct val="30000"/>
              </a:spcBef>
              <a:buFont typeface="Arial" panose="020B0604020202020204" pitchFamily="34" charset="0"/>
              <a:buChar char="•"/>
              <a:defRPr>
                <a:latin typeface="Gill Sans Light"/>
                <a:cs typeface="Gill Sans Light"/>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pPr marL="0" indent="0" algn="ctr">
              <a:buNone/>
            </a:pPr>
            <a:r>
              <a:rPr lang="en-US" altLang="zh-CN" sz="2000" dirty="0"/>
              <a:t>Utilization of Successive Halving (Synchronous)</a:t>
            </a:r>
          </a:p>
        </p:txBody>
      </p:sp>
      <p:pic>
        <p:nvPicPr>
          <p:cNvPr id="9" name="图片 8">
            <a:extLst>
              <a:ext uri="{FF2B5EF4-FFF2-40B4-BE49-F238E27FC236}">
                <a16:creationId xmlns:a16="http://schemas.microsoft.com/office/drawing/2014/main" id="{E975962C-93F9-4A31-8864-94B151A68BE4}"/>
              </a:ext>
            </a:extLst>
          </p:cNvPr>
          <p:cNvPicPr>
            <a:picLocks noChangeAspect="1"/>
          </p:cNvPicPr>
          <p:nvPr/>
        </p:nvPicPr>
        <p:blipFill>
          <a:blip r:embed="rId3"/>
          <a:stretch>
            <a:fillRect/>
          </a:stretch>
        </p:blipFill>
        <p:spPr>
          <a:xfrm>
            <a:off x="620883" y="3423653"/>
            <a:ext cx="5352782" cy="2714625"/>
          </a:xfrm>
          <a:prstGeom prst="rect">
            <a:avLst/>
          </a:prstGeom>
        </p:spPr>
      </p:pic>
      <p:sp>
        <p:nvSpPr>
          <p:cNvPr id="11" name="文本框 10">
            <a:extLst>
              <a:ext uri="{FF2B5EF4-FFF2-40B4-BE49-F238E27FC236}">
                <a16:creationId xmlns:a16="http://schemas.microsoft.com/office/drawing/2014/main" id="{540750FF-91B2-456E-95F3-6044581FCE4D}"/>
              </a:ext>
            </a:extLst>
          </p:cNvPr>
          <p:cNvSpPr txBox="1"/>
          <p:nvPr/>
        </p:nvSpPr>
        <p:spPr>
          <a:xfrm>
            <a:off x="-2" y="6535118"/>
            <a:ext cx="12191999" cy="307777"/>
          </a:xfrm>
          <a:prstGeom prst="rect">
            <a:avLst/>
          </a:prstGeom>
          <a:noFill/>
        </p:spPr>
        <p:txBody>
          <a:bodyPr wrap="square">
            <a:spAutoFit/>
          </a:bodyPr>
          <a:lstStyle/>
          <a:p>
            <a:r>
              <a:rPr lang="en-US" altLang="zh-CN" sz="1400" dirty="0">
                <a:solidFill>
                  <a:schemeClr val="bg1">
                    <a:lumMod val="50000"/>
                  </a:schemeClr>
                </a:solidFill>
              </a:rPr>
              <a:t>Right f</a:t>
            </a:r>
            <a:r>
              <a:rPr lang="zh-CN" altLang="en-US" sz="1400" dirty="0">
                <a:solidFill>
                  <a:schemeClr val="bg1">
                    <a:lumMod val="50000"/>
                  </a:schemeClr>
                </a:solidFill>
              </a:rPr>
              <a:t>igure by: Liam Li, https://blog.ml.cmu.edu/2018/12/12/massively-parallel-hyperparameter-optimization/</a:t>
            </a:r>
          </a:p>
        </p:txBody>
      </p:sp>
    </p:spTree>
    <p:extLst>
      <p:ext uri="{BB962C8B-B14F-4D97-AF65-F5344CB8AC3E}">
        <p14:creationId xmlns:p14="http://schemas.microsoft.com/office/powerpoint/2010/main" val="226985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250"/>
                                        <p:tgtEl>
                                          <p:spTgt spid="5">
                                            <p:txEl>
                                              <p:pRg st="3" end="3"/>
                                            </p:txEl>
                                          </p:spTgt>
                                        </p:tgtEl>
                                      </p:cBhvr>
                                    </p:animEffect>
                                    <p:anim calcmode="lin" valueType="num">
                                      <p:cBhvr>
                                        <p:cTn id="8"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anim calcmode="lin" valueType="num">
                                      <p:cBhvr>
                                        <p:cTn id="15" dur="250" fill="hold"/>
                                        <p:tgtEl>
                                          <p:spTgt spid="3"/>
                                        </p:tgtEl>
                                        <p:attrNameLst>
                                          <p:attrName>ppt_x</p:attrName>
                                        </p:attrNameLst>
                                      </p:cBhvr>
                                      <p:tavLst>
                                        <p:tav tm="0">
                                          <p:val>
                                            <p:strVal val="#ppt_x"/>
                                          </p:val>
                                        </p:tav>
                                        <p:tav tm="100000">
                                          <p:val>
                                            <p:strVal val="#ppt_x"/>
                                          </p:val>
                                        </p:tav>
                                      </p:tavLst>
                                    </p:anim>
                                    <p:anim calcmode="lin" valueType="num">
                                      <p:cBhvr>
                                        <p:cTn id="16" dur="25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7" grpId="0"/>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rgbClr val="000000"/>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7BC4796A-9872-4AA6-868A-E1A52DAE5C9B}" vid="{226865FD-68E7-4897-9C2B-9A00B6BC8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4849AD-65CA-4CDD-87B0-7F56EA6DF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2632</Words>
  <Application>Microsoft Office PowerPoint</Application>
  <PresentationFormat>Widescreen</PresentationFormat>
  <Paragraphs>515</Paragraphs>
  <Slides>31</Slides>
  <Notes>28</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Segoe UI</vt:lpstr>
      <vt:lpstr>Consolas</vt:lpstr>
      <vt:lpstr>Wingdings</vt:lpstr>
      <vt:lpstr>Calibri</vt:lpstr>
      <vt:lpstr>Helvetica</vt:lpstr>
      <vt:lpstr>Gill Sans</vt:lpstr>
      <vt:lpstr>Gill Sans Light</vt:lpstr>
      <vt:lpstr>Font Awesome 5 Pro Light</vt:lpstr>
      <vt:lpstr>Arial</vt:lpstr>
      <vt:lpstr>Times New Roman</vt:lpstr>
      <vt:lpstr>Cambria Math</vt:lpstr>
      <vt:lpstr>WelcomeDoc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564</cp:revision>
  <cp:lastPrinted>2020-08-10T16:30:21Z</cp:lastPrinted>
  <dcterms:created xsi:type="dcterms:W3CDTF">2013-02-20T19:56:40Z</dcterms:created>
  <dcterms:modified xsi:type="dcterms:W3CDTF">2021-03-12T20:18:06Z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